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8" r:id="rId8"/>
    <p:sldId id="257" r:id="rId9"/>
    <p:sldId id="276" r:id="rId10"/>
    <p:sldId id="259" r:id="rId11"/>
    <p:sldId id="260" r:id="rId12"/>
    <p:sldId id="261" r:id="rId13"/>
    <p:sldId id="262" r:id="rId14"/>
    <p:sldId id="263" r:id="rId15"/>
    <p:sldId id="264" r:id="rId16"/>
    <p:sldId id="265" r:id="rId17"/>
    <p:sldId id="266" r:id="rId18"/>
    <p:sldId id="267" r:id="rId19"/>
    <p:sldId id="268" r:id="rId20"/>
    <p:sldId id="270" r:id="rId21"/>
    <p:sldId id="271" r:id="rId22"/>
    <p:sldId id="272" r:id="rId23"/>
    <p:sldId id="286" r:id="rId24"/>
    <p:sldId id="273" r:id="rId25"/>
    <p:sldId id="269" r:id="rId26"/>
    <p:sldId id="282" r:id="rId27"/>
    <p:sldId id="283" r:id="rId28"/>
    <p:sldId id="284" r:id="rId29"/>
    <p:sldId id="281" r:id="rId30"/>
    <p:sldId id="280" r:id="rId31"/>
    <p:sldId id="279" r:id="rId32"/>
    <p:sldId id="278" r:id="rId33"/>
    <p:sldId id="277" r:id="rId34"/>
    <p:sldId id="285"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p:cViewPr>
        <p:scale>
          <a:sx n="76" d="100"/>
          <a:sy n="76" d="100"/>
        </p:scale>
        <p:origin x="-102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BE8E1F4-99B8-467A-B665-8EBEB5221279}" type="datetimeFigureOut">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26721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E8E1F4-99B8-467A-B665-8EBEB5221279}" type="datetimeFigureOut">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337694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E8E1F4-99B8-467A-B665-8EBEB5221279}" type="datetimeFigureOut">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92896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4058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405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222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8029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906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867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6939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41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E8E1F4-99B8-467A-B665-8EBEB5221279}" type="datetimeFigureOut">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151770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7665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5234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690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49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857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5583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5406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135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9501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215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BE8E1F4-99B8-467A-B665-8EBEB5221279}" type="datetimeFigureOut">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1247245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9941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5259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3026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1133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7757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2382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1617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4080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9534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929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BE8E1F4-99B8-467A-B665-8EBEB5221279}" type="datetimeFigureOut">
              <a:rPr lang="ru-RU" smtClean="0"/>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1278855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0041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7800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643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5233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3110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3212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9304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8647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1479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884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BE8E1F4-99B8-467A-B665-8EBEB5221279}" type="datetimeFigureOut">
              <a:rPr lang="ru-RU" smtClean="0"/>
              <a:t>27.02.2024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2283558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0986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7296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7945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7284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0632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5851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821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344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3466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39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BE8E1F4-99B8-467A-B665-8EBEB5221279}" type="datetimeFigureOut">
              <a:rPr lang="ru-RU" smtClean="0"/>
              <a:t>27.02.2024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3747088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8649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5478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8355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0738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5707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740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257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E8E1F4-99B8-467A-B665-8EBEB5221279}" type="datetimeFigureOut">
              <a:rPr lang="ru-RU" smtClean="0"/>
              <a:t>27.02.2024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409342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BE8E1F4-99B8-467A-B665-8EBEB5221279}" type="datetimeFigureOut">
              <a:rPr lang="ru-RU" smtClean="0"/>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134784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BE8E1F4-99B8-467A-B665-8EBEB5221279}" type="datetimeFigureOut">
              <a:rPr lang="ru-RU" smtClean="0"/>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A3A5B8-7B76-488F-9DC2-98BE2AECEC2E}" type="slidenum">
              <a:rPr lang="ru-RU" smtClean="0"/>
              <a:t>‹#›</a:t>
            </a:fld>
            <a:endParaRPr lang="ru-RU"/>
          </a:p>
        </p:txBody>
      </p:sp>
    </p:spTree>
    <p:extLst>
      <p:ext uri="{BB962C8B-B14F-4D97-AF65-F5344CB8AC3E}">
        <p14:creationId xmlns:p14="http://schemas.microsoft.com/office/powerpoint/2010/main" val="345997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8E1F4-99B8-467A-B665-8EBEB5221279}" type="datetimeFigureOut">
              <a:rPr lang="ru-RU" smtClean="0"/>
              <a:t>27.02.2024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3A5B8-7B76-488F-9DC2-98BE2AECEC2E}" type="slidenum">
              <a:rPr lang="ru-RU" smtClean="0"/>
              <a:t>‹#›</a:t>
            </a:fld>
            <a:endParaRPr lang="ru-RU"/>
          </a:p>
        </p:txBody>
      </p:sp>
    </p:spTree>
    <p:extLst>
      <p:ext uri="{BB962C8B-B14F-4D97-AF65-F5344CB8AC3E}">
        <p14:creationId xmlns:p14="http://schemas.microsoft.com/office/powerpoint/2010/main" val="174760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4582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6738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9784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40547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C202-654E-4DE6-B5E7-707F513E8B81}" type="datetimeFigureOut">
              <a:rPr lang="ru-RU" smtClean="0">
                <a:solidFill>
                  <a:prstClr val="black">
                    <a:tint val="75000"/>
                  </a:prstClr>
                </a:solidFill>
              </a:rPr>
              <a:pPr/>
              <a:t>27.02.2024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48FE0-81AC-420D-9335-BCA5C8D567B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19204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doc.fipi.ru/oge/demoversii-specifikacii-kodifikatory/2023/Plan_izmeneniya_KIM_OGE_2023.pdf" TargetMode="External"/><Relationship Id="rId2" Type="http://schemas.openxmlformats.org/officeDocument/2006/relationships/hyperlink" Target="https://fipi.ru/oge/demoversii-specifikacii-kodifikatory#!/tab/173801626-3"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skysmart.ru/repetitors/fizika"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7.xml"/><Relationship Id="rId5" Type="http://schemas.openxmlformats.org/officeDocument/2006/relationships/slide" Target="slide3.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6.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5.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052736"/>
            <a:ext cx="7772400" cy="1470025"/>
          </a:xfrm>
        </p:spPr>
        <p:txBody>
          <a:bodyPr>
            <a:normAutofit fontScale="90000"/>
          </a:bodyPr>
          <a:lstStyle/>
          <a:p>
            <a:pPr algn="r">
              <a:lnSpc>
                <a:spcPct val="115000"/>
              </a:lnSpc>
              <a:spcAft>
                <a:spcPts val="0"/>
              </a:spcAft>
            </a:pPr>
            <a:r>
              <a:rPr lang="ru-RU" sz="3100" b="1" i="1" dirty="0">
                <a:effectLst/>
                <a:latin typeface="Times New Roman CYR"/>
                <a:ea typeface="Times New Roman"/>
                <a:cs typeface="Times New Roman"/>
              </a:rPr>
              <a:t>«Знания и только знания</a:t>
            </a:r>
            <a:r>
              <a:rPr lang="en-US" sz="3100" b="1" dirty="0">
                <a:ea typeface="Times New Roman"/>
                <a:cs typeface="Times New Roman"/>
              </a:rPr>
              <a:t>  </a:t>
            </a:r>
            <a:r>
              <a:rPr lang="ru-RU" sz="3100" b="1" i="1" dirty="0">
                <a:effectLst/>
                <a:latin typeface="Times New Roman CYR"/>
                <a:ea typeface="Times New Roman"/>
                <a:cs typeface="Times New Roman"/>
              </a:rPr>
              <a:t>делают человека</a:t>
            </a:r>
            <a:r>
              <a:rPr lang="en-US" sz="3100" b="1" i="1" dirty="0">
                <a:latin typeface="Times New Roman CYR"/>
                <a:ea typeface="Times New Roman"/>
                <a:cs typeface="Times New Roman"/>
              </a:rPr>
              <a:t> </a:t>
            </a:r>
            <a:br>
              <a:rPr lang="en-US" sz="3100" b="1" i="1" dirty="0">
                <a:latin typeface="Times New Roman CYR"/>
                <a:ea typeface="Times New Roman"/>
                <a:cs typeface="Times New Roman"/>
              </a:rPr>
            </a:br>
            <a:r>
              <a:rPr lang="ru-RU" sz="3100" b="1" i="1" dirty="0">
                <a:effectLst/>
                <a:latin typeface="Times New Roman CYR"/>
                <a:ea typeface="Times New Roman"/>
                <a:cs typeface="Times New Roman"/>
              </a:rPr>
              <a:t>свободным</a:t>
            </a:r>
            <a:r>
              <a:rPr lang="en-US" sz="3100" b="1" dirty="0">
                <a:ea typeface="Times New Roman"/>
                <a:cs typeface="Times New Roman"/>
              </a:rPr>
              <a:t>   </a:t>
            </a:r>
            <a:r>
              <a:rPr lang="ru-RU" sz="3100" b="1" i="1" dirty="0">
                <a:effectLst/>
                <a:latin typeface="Times New Roman CYR"/>
                <a:ea typeface="Times New Roman"/>
                <a:cs typeface="Times New Roman"/>
              </a:rPr>
              <a:t>и великим»</a:t>
            </a:r>
            <a:r>
              <a:rPr lang="ru-RU" sz="3100" b="1" dirty="0">
                <a:ea typeface="Times New Roman"/>
                <a:cs typeface="Times New Roman"/>
              </a:rPr>
              <a:t/>
            </a:r>
            <a:br>
              <a:rPr lang="ru-RU" sz="3100" b="1" dirty="0">
                <a:ea typeface="Times New Roman"/>
                <a:cs typeface="Times New Roman"/>
              </a:rPr>
            </a:br>
            <a:r>
              <a:rPr lang="ru-RU" sz="3100" i="1" dirty="0">
                <a:effectLst/>
                <a:latin typeface="Times New Roman CYR"/>
                <a:ea typeface="Times New Roman"/>
                <a:cs typeface="Times New Roman"/>
              </a:rPr>
              <a:t>                                                             П</a:t>
            </a:r>
            <a:r>
              <a:rPr lang="ru-RU" sz="3100" b="1" i="1" dirty="0">
                <a:effectLst/>
                <a:latin typeface="Times New Roman CYR"/>
                <a:ea typeface="Times New Roman"/>
                <a:cs typeface="Times New Roman"/>
              </a:rPr>
              <a:t>и</a:t>
            </a:r>
            <a:r>
              <a:rPr lang="ru-RU" sz="3100" i="1" dirty="0">
                <a:effectLst/>
                <a:latin typeface="Times New Roman CYR"/>
                <a:ea typeface="Times New Roman"/>
                <a:cs typeface="Times New Roman"/>
              </a:rPr>
              <a:t>сарев Д. И</a:t>
            </a:r>
            <a:r>
              <a:rPr lang="ru-RU" i="1" dirty="0">
                <a:effectLst/>
                <a:latin typeface="Times New Roman CYR"/>
                <a:ea typeface="Times New Roman"/>
                <a:cs typeface="Times New Roman"/>
              </a:rPr>
              <a:t>.</a:t>
            </a:r>
            <a:r>
              <a:rPr lang="ru-RU" sz="4000" dirty="0">
                <a:ea typeface="Times New Roman"/>
                <a:cs typeface="Times New Roman"/>
              </a:rPr>
              <a:t/>
            </a:r>
            <a:br>
              <a:rPr lang="ru-RU" sz="4000" dirty="0">
                <a:ea typeface="Times New Roman"/>
                <a:cs typeface="Times New Roman"/>
              </a:rPr>
            </a:br>
            <a:endParaRPr lang="ru-RU" dirty="0"/>
          </a:p>
        </p:txBody>
      </p:sp>
      <p:sp>
        <p:nvSpPr>
          <p:cNvPr id="3" name="Подзаголовок 2"/>
          <p:cNvSpPr>
            <a:spLocks noGrp="1"/>
          </p:cNvSpPr>
          <p:nvPr>
            <p:ph type="subTitle" idx="1"/>
          </p:nvPr>
        </p:nvSpPr>
        <p:spPr/>
        <p:txBody>
          <a:bodyPr>
            <a:normAutofit fontScale="85000" lnSpcReduction="20000"/>
          </a:bodyPr>
          <a:lstStyle/>
          <a:p>
            <a:pPr indent="457200">
              <a:lnSpc>
                <a:spcPct val="115000"/>
              </a:lnSpc>
              <a:spcAft>
                <a:spcPts val="1000"/>
              </a:spcAft>
            </a:pPr>
            <a:r>
              <a:rPr lang="ru-RU" sz="4000" dirty="0">
                <a:solidFill>
                  <a:schemeClr val="tx2"/>
                </a:solidFill>
                <a:effectLst/>
                <a:latin typeface="Bahnschrift Condensed" pitchFamily="34" charset="0"/>
                <a:ea typeface="Times New Roman"/>
                <a:cs typeface="Times New Roman"/>
              </a:rPr>
              <a:t>Урок  </a:t>
            </a:r>
            <a:endParaRPr lang="en-US" sz="4000" dirty="0">
              <a:solidFill>
                <a:schemeClr val="tx2"/>
              </a:solidFill>
              <a:effectLst/>
              <a:latin typeface="Bahnschrift Condensed" pitchFamily="34" charset="0"/>
              <a:ea typeface="Times New Roman"/>
              <a:cs typeface="Times New Roman"/>
            </a:endParaRPr>
          </a:p>
          <a:p>
            <a:pPr>
              <a:lnSpc>
                <a:spcPct val="115000"/>
              </a:lnSpc>
              <a:spcAft>
                <a:spcPts val="1000"/>
              </a:spcAft>
            </a:pPr>
            <a:r>
              <a:rPr lang="ru-RU" b="1" i="1" dirty="0">
                <a:solidFill>
                  <a:schemeClr val="tx2"/>
                </a:solidFill>
                <a:latin typeface="Times New Roman"/>
                <a:ea typeface="Calibri"/>
                <a:cs typeface="Times New Roman"/>
              </a:rPr>
              <a:t>по  теме: «Подготовка  к  ОГЭ  по физике».</a:t>
            </a:r>
            <a:endParaRPr lang="ru-RU" sz="1600" dirty="0">
              <a:solidFill>
                <a:schemeClr val="tx2"/>
              </a:solidFill>
              <a:ea typeface="Calibri"/>
              <a:cs typeface="Times New Roman"/>
            </a:endParaRPr>
          </a:p>
          <a:p>
            <a:endParaRPr lang="ru-RU" dirty="0"/>
          </a:p>
        </p:txBody>
      </p:sp>
    </p:spTree>
    <p:extLst>
      <p:ext uri="{BB962C8B-B14F-4D97-AF65-F5344CB8AC3E}">
        <p14:creationId xmlns:p14="http://schemas.microsoft.com/office/powerpoint/2010/main" val="50845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6528" cy="562074"/>
          </a:xfrm>
        </p:spPr>
        <p:txBody>
          <a:bodyPr>
            <a:normAutofit fontScale="90000"/>
          </a:bodyPr>
          <a:lstStyle/>
          <a:p>
            <a:r>
              <a:rPr lang="ru-RU" dirty="0">
                <a:solidFill>
                  <a:srgbClr val="C00000"/>
                </a:solidFill>
              </a:rPr>
              <a:t>6.</a:t>
            </a:r>
          </a:p>
        </p:txBody>
      </p:sp>
      <p:sp>
        <p:nvSpPr>
          <p:cNvPr id="3" name="Объект 2"/>
          <p:cNvSpPr>
            <a:spLocks noGrp="1"/>
          </p:cNvSpPr>
          <p:nvPr>
            <p:ph idx="1"/>
          </p:nvPr>
        </p:nvSpPr>
        <p:spPr>
          <a:xfrm>
            <a:off x="467544" y="836712"/>
            <a:ext cx="8229600" cy="5544616"/>
          </a:xfrm>
        </p:spPr>
        <p:txBody>
          <a:bodyPr>
            <a:normAutofit fontScale="47500" lnSpcReduction="20000"/>
          </a:bodyPr>
          <a:lstStyle/>
          <a:p>
            <a:r>
              <a:rPr lang="ru-RU" b="1" dirty="0">
                <a:solidFill>
                  <a:srgbClr val="000000"/>
                </a:solidFill>
                <a:effectLst/>
                <a:latin typeface="Times New Roman"/>
                <a:ea typeface="Times New Roman"/>
              </a:rPr>
              <a:t>Слуховая система человека</a:t>
            </a:r>
          </a:p>
          <a:p>
            <a:pPr>
              <a:lnSpc>
                <a:spcPct val="115000"/>
              </a:lnSpc>
              <a:spcAft>
                <a:spcPts val="0"/>
              </a:spcAft>
            </a:pPr>
            <a:r>
              <a:rPr lang="ru-RU" dirty="0">
                <a:solidFill>
                  <a:srgbClr val="000000"/>
                </a:solidFill>
                <a:effectLst/>
                <a:latin typeface="Times New Roman"/>
                <a:ea typeface="Times New Roman"/>
                <a:cs typeface="Times New Roman"/>
              </a:rPr>
              <a:t>Основными объективными характеристиками звукового информационного канала являются частотный диапазон воспринимаемых звуков и динамический диапазон звукового давления воспринимаемых звуков.</a:t>
            </a:r>
            <a:endParaRPr lang="ru-RU" sz="2800" dirty="0">
              <a:ea typeface="Calibri"/>
              <a:cs typeface="Times New Roman"/>
            </a:endParaRPr>
          </a:p>
          <a:p>
            <a:pPr>
              <a:lnSpc>
                <a:spcPct val="115000"/>
              </a:lnSpc>
              <a:spcAft>
                <a:spcPts val="0"/>
              </a:spcAft>
            </a:pPr>
            <a:r>
              <a:rPr lang="ru-RU" dirty="0">
                <a:solidFill>
                  <a:srgbClr val="000000"/>
                </a:solidFill>
                <a:effectLst/>
                <a:latin typeface="Times New Roman"/>
                <a:ea typeface="Times New Roman"/>
                <a:cs typeface="Times New Roman"/>
              </a:rPr>
              <a:t>Субъективным признаком частоты звука является его высота, чем больше частота звука, тем более высоким он воспринимается на слух. Нижний частотный слуховой порог органа слуха человека составляет примерно 16 Гц, верхняя граница частоты колебаний составляет 20 000 Гц, воспринимаемых ухом человека в возрасте до 20 лет. В возрасте 35 лет эта граница составляет примерно 15 000 Гц, в возрасте 50 лет – примерно 12 000 Гц. Дети воспринимают звуки с частотой до 22 000 Гц. Волны с частотой менее 16 Гц принято называть инфразвуком, а с частотой более 20 кГц – ультразвуком.</a:t>
            </a:r>
            <a:endParaRPr lang="ru-RU" sz="2800" dirty="0">
              <a:ea typeface="Calibri"/>
              <a:cs typeface="Times New Roman"/>
            </a:endParaRPr>
          </a:p>
          <a:p>
            <a:pPr>
              <a:lnSpc>
                <a:spcPct val="115000"/>
              </a:lnSpc>
              <a:spcAft>
                <a:spcPts val="0"/>
              </a:spcAft>
            </a:pPr>
            <a:r>
              <a:rPr lang="ru-RU" dirty="0">
                <a:solidFill>
                  <a:srgbClr val="000000"/>
                </a:solidFill>
                <a:effectLst/>
                <a:latin typeface="Times New Roman"/>
                <a:ea typeface="Times New Roman"/>
                <a:cs typeface="Times New Roman"/>
              </a:rPr>
              <a:t>Субъективным признаком звукового давления является громкость звука. Уровень звукового давления измеряется в децибелах (дБ). Диапазон воспринимаемых уровней интенсивности звука в среднем составляет 130 дБ. Значение 0 дБ соответствует среднестатистическому порогу слышимости человека для тона частотой 1000 Гц.</a:t>
            </a:r>
            <a:endParaRPr lang="ru-RU" sz="2800" dirty="0">
              <a:ea typeface="Calibri"/>
              <a:cs typeface="Times New Roman"/>
            </a:endParaRPr>
          </a:p>
          <a:p>
            <a:pPr>
              <a:lnSpc>
                <a:spcPct val="115000"/>
              </a:lnSpc>
              <a:spcAft>
                <a:spcPts val="1000"/>
              </a:spcAft>
            </a:pPr>
            <a:r>
              <a:rPr lang="ru-RU" dirty="0">
                <a:solidFill>
                  <a:srgbClr val="000000"/>
                </a:solidFill>
                <a:effectLst/>
                <a:latin typeface="Times New Roman"/>
                <a:ea typeface="Times New Roman"/>
                <a:cs typeface="Times New Roman"/>
              </a:rPr>
              <a:t>Порог слышимости (минимальная интенсивность звука, воспринимаемая ухом) различен для звуковых колебаний разных частот. Органы слуха человека наиболее чувствительны к частоте 1000–3000 Гц. Верхнюю границу интенсивности звука, которую человек ещё способен воспринимать, называют порогом болевого ощущения, так как восприятие звука такой интенсивности вызывает болевое ощущение. Отдых и сон считают полноценным, когда шум не превышает 25–30 дБ. Кратковременно допустим шум 80 дБ. Здоровые барабанные перепонки без ущерба могут переносить громкость в 110 дБ максимум в течение примерно 1,5 мин. В таблице указан уровень громкости от разных источников.</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1881092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420443"/>
              </p:ext>
            </p:extLst>
          </p:nvPr>
        </p:nvGraphicFramePr>
        <p:xfrm>
          <a:off x="971600" y="404664"/>
          <a:ext cx="7704856" cy="3543280"/>
        </p:xfrm>
        <a:graphic>
          <a:graphicData uri="http://schemas.openxmlformats.org/drawingml/2006/table">
            <a:tbl>
              <a:tblPr firstRow="1" firstCol="1" bandRow="1"/>
              <a:tblGrid>
                <a:gridCol w="1800801">
                  <a:extLst>
                    <a:ext uri="{9D8B030D-6E8A-4147-A177-3AD203B41FA5}">
                      <a16:colId xmlns="" xmlns:a16="http://schemas.microsoft.com/office/drawing/2014/main" val="20000"/>
                    </a:ext>
                  </a:extLst>
                </a:gridCol>
                <a:gridCol w="2096647">
                  <a:extLst>
                    <a:ext uri="{9D8B030D-6E8A-4147-A177-3AD203B41FA5}">
                      <a16:colId xmlns="" xmlns:a16="http://schemas.microsoft.com/office/drawing/2014/main" val="20001"/>
                    </a:ext>
                  </a:extLst>
                </a:gridCol>
                <a:gridCol w="1697898">
                  <a:extLst>
                    <a:ext uri="{9D8B030D-6E8A-4147-A177-3AD203B41FA5}">
                      <a16:colId xmlns="" xmlns:a16="http://schemas.microsoft.com/office/drawing/2014/main" val="20002"/>
                    </a:ext>
                  </a:extLst>
                </a:gridCol>
                <a:gridCol w="2109510">
                  <a:extLst>
                    <a:ext uri="{9D8B030D-6E8A-4147-A177-3AD203B41FA5}">
                      <a16:colId xmlns="" xmlns:a16="http://schemas.microsoft.com/office/drawing/2014/main" val="20003"/>
                    </a:ext>
                  </a:extLst>
                </a:gridCol>
              </a:tblGrid>
              <a:tr h="480053">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Источники звука</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Уровень громкости (дБ)</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Источники звука</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Уровень громкости (дБ)</a:t>
                      </a:r>
                      <a:endParaRPr lang="ru-RU" sz="200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480053">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Шелест листьев</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10</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Поезд метро</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100</a:t>
                      </a:r>
                      <a:endParaRPr lang="ru-RU" sz="2000" dirty="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80053">
                <a:tc>
                  <a:txBody>
                    <a:bodyPr/>
                    <a:lstStyle/>
                    <a:p>
                      <a:pPr>
                        <a:lnSpc>
                          <a:spcPct val="115000"/>
                        </a:lnSpc>
                        <a:spcAft>
                          <a:spcPts val="0"/>
                        </a:spcAft>
                      </a:pPr>
                      <a:r>
                        <a:rPr lang="ru-RU" sz="2000">
                          <a:solidFill>
                            <a:srgbClr val="000000"/>
                          </a:solidFill>
                          <a:effectLst/>
                          <a:latin typeface="Times New Roman"/>
                          <a:ea typeface="Times New Roman"/>
                          <a:cs typeface="Times New Roman"/>
                        </a:rPr>
                        <a:t>Шёпот</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20</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Громкая музыка</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110</a:t>
                      </a:r>
                      <a:endParaRPr lang="ru-RU" sz="2000" dirty="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80053">
                <a:tc>
                  <a:txBody>
                    <a:bodyPr/>
                    <a:lstStyle/>
                    <a:p>
                      <a:pPr>
                        <a:lnSpc>
                          <a:spcPct val="115000"/>
                        </a:lnSpc>
                        <a:spcAft>
                          <a:spcPts val="0"/>
                        </a:spcAft>
                      </a:pPr>
                      <a:r>
                        <a:rPr lang="ru-RU" sz="2000">
                          <a:solidFill>
                            <a:srgbClr val="000000"/>
                          </a:solidFill>
                          <a:effectLst/>
                          <a:latin typeface="Times New Roman"/>
                          <a:ea typeface="Times New Roman"/>
                          <a:cs typeface="Times New Roman"/>
                        </a:rPr>
                        <a:t>Разговор</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60</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Болевой порог</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120</a:t>
                      </a:r>
                      <a:endParaRPr lang="ru-RU" sz="2000" dirty="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960107">
                <a:tc>
                  <a:txBody>
                    <a:bodyPr/>
                    <a:lstStyle/>
                    <a:p>
                      <a:pPr>
                        <a:lnSpc>
                          <a:spcPct val="115000"/>
                        </a:lnSpc>
                        <a:spcAft>
                          <a:spcPts val="0"/>
                        </a:spcAft>
                      </a:pPr>
                      <a:r>
                        <a:rPr lang="ru-RU" sz="2000">
                          <a:solidFill>
                            <a:srgbClr val="000000"/>
                          </a:solidFill>
                          <a:effectLst/>
                          <a:latin typeface="Times New Roman"/>
                          <a:ea typeface="Times New Roman"/>
                          <a:cs typeface="Times New Roman"/>
                        </a:rPr>
                        <a:t>Пневматический молоток</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90</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Смертельный уровень</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180</a:t>
                      </a:r>
                      <a:endParaRPr lang="ru-RU" sz="2000" dirty="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
        <p:nvSpPr>
          <p:cNvPr id="5" name="Rectangle 1"/>
          <p:cNvSpPr>
            <a:spLocks noChangeArrowheads="1"/>
          </p:cNvSpPr>
          <p:nvPr/>
        </p:nvSpPr>
        <p:spPr bwMode="auto">
          <a:xfrm>
            <a:off x="179513" y="-1919336"/>
            <a:ext cx="8964488" cy="85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Вопрос 1:</a:t>
            </a:r>
            <a:endParaRPr kumimoji="0" lang="ru-RU"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Выберите все верные утверждения, соответствующие информации в тексте.</a:t>
            </a:r>
            <a:endParaRPr kumimoji="0" lang="ru-RU"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А. С возрастом верхняя граница воспринимаемых человеком звуковых частот уменьшается.</a:t>
            </a:r>
            <a:endParaRPr kumimoji="0" lang="ru-RU"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В. Дети более чувствительны к звукам низкой частоты.</a:t>
            </a:r>
            <a:endParaRPr kumimoji="0" lang="ru-RU"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С. Громкость звука пропорциональна частоте звуковых колебаний.</a:t>
            </a:r>
            <a:endParaRPr kumimoji="0" lang="ru-RU"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Д. При увеличении частоты звука высота тона увеличивается.</a:t>
            </a:r>
            <a:endParaRPr kumimoji="0" lang="ru-RU" sz="20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Arial" pitchFamily="34" charset="0"/>
                <a:ea typeface="Times New Roman" pitchFamily="18" charset="0"/>
                <a:cs typeface="Arial" pitchFamily="34" charset="0"/>
              </a:rPr>
              <a:t>Е. Длина звуковой волны является субъективной характеристикой звука. </a:t>
            </a:r>
            <a:endParaRPr kumimoji="0" lang="ru-RU" sz="20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495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ru-RU" dirty="0">
                <a:solidFill>
                  <a:srgbClr val="C00000"/>
                </a:solidFill>
              </a:rPr>
              <a:t>7. </a:t>
            </a:r>
            <a:r>
              <a:rPr lang="ru-RU" sz="3100" dirty="0"/>
              <a:t>Прочитайте текст и вставьте на места пропусков слова (словосочетания) из приведенного списка.</a:t>
            </a:r>
          </a:p>
        </p:txBody>
      </p:sp>
      <p:sp>
        <p:nvSpPr>
          <p:cNvPr id="3" name="Объект 2"/>
          <p:cNvSpPr>
            <a:spLocks noGrp="1"/>
          </p:cNvSpPr>
          <p:nvPr>
            <p:ph idx="1"/>
          </p:nvPr>
        </p:nvSpPr>
        <p:spPr/>
        <p:txBody>
          <a:bodyPr>
            <a:normAutofit fontScale="85000" lnSpcReduction="20000"/>
          </a:bodyPr>
          <a:lstStyle/>
          <a:p>
            <a:r>
              <a:rPr lang="ru-RU" dirty="0" err="1"/>
              <a:t>Возьмём</a:t>
            </a:r>
            <a:r>
              <a:rPr lang="ru-RU" dirty="0"/>
              <a:t> растительное масло, сок, </a:t>
            </a:r>
            <a:r>
              <a:rPr lang="ru-RU" dirty="0" err="1"/>
              <a:t>подкрашенныи</a:t>
            </a:r>
            <a:r>
              <a:rPr lang="ru-RU" dirty="0"/>
              <a:t>̆ спирт и </a:t>
            </a:r>
            <a:r>
              <a:rPr lang="ru-RU" dirty="0" err="1"/>
              <a:t>высокии</a:t>
            </a:r>
            <a:r>
              <a:rPr lang="ru-RU" dirty="0"/>
              <a:t>̆ стакан. Сначала нальем в стакан сок, затем аккуратно по лезвию ножа добавим растительное масло. И в последнюю очередь, опять же по лезвию ножа, добавим сверху спирт. В результате получим три слоя разных </a:t>
            </a:r>
            <a:r>
              <a:rPr lang="ru-RU" dirty="0" err="1"/>
              <a:t>жидкостеи</a:t>
            </a:r>
            <a:r>
              <a:rPr lang="ru-RU" dirty="0"/>
              <a:t>̆ в одном стакане. Этот опыт оказался возможным, потому что масло _______(А) с соком и спиртом. Жидкости _______(Б), и слои </a:t>
            </a:r>
            <a:r>
              <a:rPr lang="ru-RU" dirty="0" err="1"/>
              <a:t>жидкостеи</a:t>
            </a:r>
            <a:r>
              <a:rPr lang="ru-RU" dirty="0"/>
              <a:t>̆ распределены в соответствии с _______(В). Если бы мы бросили металлический шуруп в этот стакан, то он бы оказался на _______(Г) стакана.</a:t>
            </a:r>
          </a:p>
        </p:txBody>
      </p:sp>
    </p:spTree>
    <p:extLst>
      <p:ext uri="{BB962C8B-B14F-4D97-AF65-F5344CB8AC3E}">
        <p14:creationId xmlns:p14="http://schemas.microsoft.com/office/powerpoint/2010/main" val="866529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88640"/>
            <a:ext cx="8229600" cy="5069160"/>
          </a:xfrm>
        </p:spPr>
        <p:txBody>
          <a:bodyPr>
            <a:normAutofit fontScale="92500" lnSpcReduction="10000"/>
          </a:bodyPr>
          <a:lstStyle/>
          <a:p>
            <a:r>
              <a:rPr lang="ru-RU" dirty="0"/>
              <a:t>Список слов и словосочетаний:</a:t>
            </a:r>
          </a:p>
          <a:p>
            <a:r>
              <a:rPr lang="ru-RU" dirty="0"/>
              <a:t>1)  не </a:t>
            </a:r>
            <a:r>
              <a:rPr lang="ru-RU" dirty="0" err="1"/>
              <a:t>взаимодействует</a:t>
            </a:r>
            <a:endParaRPr lang="ru-RU" dirty="0"/>
          </a:p>
          <a:p>
            <a:r>
              <a:rPr lang="ru-RU" dirty="0"/>
              <a:t>2)  не смешивается</a:t>
            </a:r>
          </a:p>
          <a:p>
            <a:r>
              <a:rPr lang="ru-RU" dirty="0"/>
              <a:t>3)  имеют </a:t>
            </a:r>
            <a:r>
              <a:rPr lang="ru-RU" dirty="0" err="1"/>
              <a:t>одинаковыи</a:t>
            </a:r>
            <a:r>
              <a:rPr lang="ru-RU" dirty="0"/>
              <a:t>̆ </a:t>
            </a:r>
            <a:r>
              <a:rPr lang="ru-RU" dirty="0" err="1"/>
              <a:t>объём</a:t>
            </a:r>
            <a:endParaRPr lang="ru-RU" dirty="0"/>
          </a:p>
          <a:p>
            <a:r>
              <a:rPr lang="ru-RU" dirty="0"/>
              <a:t>4)  имеют одинаковую массу</a:t>
            </a:r>
          </a:p>
          <a:p>
            <a:r>
              <a:rPr lang="ru-RU" dirty="0"/>
              <a:t>5)  имеют разную плотность</a:t>
            </a:r>
          </a:p>
          <a:p>
            <a:r>
              <a:rPr lang="ru-RU" dirty="0"/>
              <a:t>6)  условием плавания тел</a:t>
            </a:r>
          </a:p>
          <a:p>
            <a:r>
              <a:rPr lang="ru-RU" dirty="0"/>
              <a:t>7)  законом Гука</a:t>
            </a:r>
          </a:p>
          <a:p>
            <a:r>
              <a:rPr lang="ru-RU" dirty="0"/>
              <a:t>8)  дно</a:t>
            </a:r>
          </a:p>
          <a:p>
            <a:r>
              <a:rPr lang="ru-RU" dirty="0"/>
              <a:t>9)  поверхность</a:t>
            </a: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878784706"/>
              </p:ext>
            </p:extLst>
          </p:nvPr>
        </p:nvGraphicFramePr>
        <p:xfrm>
          <a:off x="7236296" y="5949280"/>
          <a:ext cx="1714500" cy="731520"/>
        </p:xfrm>
        <a:graphic>
          <a:graphicData uri="http://schemas.openxmlformats.org/drawingml/2006/table">
            <a:tbl>
              <a:tblPr/>
              <a:tblGrid>
                <a:gridCol w="428625">
                  <a:extLst>
                    <a:ext uri="{9D8B030D-6E8A-4147-A177-3AD203B41FA5}">
                      <a16:colId xmlns="" xmlns:a16="http://schemas.microsoft.com/office/drawing/2014/main" val="20000"/>
                    </a:ext>
                  </a:extLst>
                </a:gridCol>
                <a:gridCol w="507479">
                  <a:extLst>
                    <a:ext uri="{9D8B030D-6E8A-4147-A177-3AD203B41FA5}">
                      <a16:colId xmlns="" xmlns:a16="http://schemas.microsoft.com/office/drawing/2014/main" val="20001"/>
                    </a:ext>
                  </a:extLst>
                </a:gridCol>
                <a:gridCol w="349771">
                  <a:extLst>
                    <a:ext uri="{9D8B030D-6E8A-4147-A177-3AD203B41FA5}">
                      <a16:colId xmlns="" xmlns:a16="http://schemas.microsoft.com/office/drawing/2014/main" val="20002"/>
                    </a:ext>
                  </a:extLst>
                </a:gridCol>
                <a:gridCol w="428625">
                  <a:extLst>
                    <a:ext uri="{9D8B030D-6E8A-4147-A177-3AD203B41FA5}">
                      <a16:colId xmlns="" xmlns:a16="http://schemas.microsoft.com/office/drawing/2014/main" val="20003"/>
                    </a:ext>
                  </a:extLst>
                </a:gridCol>
              </a:tblGrid>
              <a:tr h="0">
                <a:tc>
                  <a:txBody>
                    <a:bodyPr/>
                    <a:lstStyle/>
                    <a:p>
                      <a:pPr algn="ctr"/>
                      <a:r>
                        <a:rPr lang="ru-RU" dirty="0">
                          <a:effectLst/>
                        </a:rPr>
                        <a:t>А</a:t>
                      </a:r>
                    </a:p>
                  </a:txBody>
                  <a:tcPr anchor="ctr">
                    <a:lnL>
                      <a:noFill/>
                    </a:lnL>
                    <a:lnR>
                      <a:noFill/>
                    </a:lnR>
                    <a:lnT>
                      <a:noFill/>
                    </a:lnT>
                    <a:lnB>
                      <a:noFill/>
                    </a:lnB>
                  </a:tcPr>
                </a:tc>
                <a:tc>
                  <a:txBody>
                    <a:bodyPr/>
                    <a:lstStyle/>
                    <a:p>
                      <a:pPr algn="ctr"/>
                      <a:r>
                        <a:rPr lang="ru-RU" dirty="0">
                          <a:effectLst/>
                        </a:rPr>
                        <a:t>Б</a:t>
                      </a:r>
                    </a:p>
                  </a:txBody>
                  <a:tcPr anchor="ctr">
                    <a:lnL>
                      <a:noFill/>
                    </a:lnL>
                    <a:lnR>
                      <a:noFill/>
                    </a:lnR>
                    <a:lnT>
                      <a:noFill/>
                    </a:lnT>
                    <a:lnB>
                      <a:noFill/>
                    </a:lnB>
                  </a:tcPr>
                </a:tc>
                <a:tc>
                  <a:txBody>
                    <a:bodyPr/>
                    <a:lstStyle/>
                    <a:p>
                      <a:pPr algn="ctr"/>
                      <a:r>
                        <a:rPr lang="ru-RU" dirty="0">
                          <a:effectLst/>
                        </a:rPr>
                        <a:t>В</a:t>
                      </a:r>
                    </a:p>
                  </a:txBody>
                  <a:tcPr anchor="ctr">
                    <a:lnL>
                      <a:noFill/>
                    </a:lnL>
                    <a:lnR>
                      <a:noFill/>
                    </a:lnR>
                    <a:lnT>
                      <a:noFill/>
                    </a:lnT>
                    <a:lnB>
                      <a:noFill/>
                    </a:lnB>
                  </a:tcPr>
                </a:tc>
                <a:tc>
                  <a:txBody>
                    <a:bodyPr/>
                    <a:lstStyle/>
                    <a:p>
                      <a:pPr algn="ctr"/>
                      <a:r>
                        <a:rPr lang="ru-RU">
                          <a:effectLst/>
                        </a:rPr>
                        <a:t>Г</a:t>
                      </a:r>
                    </a:p>
                  </a:txBody>
                  <a:tcPr anchor="ctr">
                    <a:lnL>
                      <a:noFill/>
                    </a:lnL>
                    <a:lnR>
                      <a:noFill/>
                    </a:lnR>
                    <a:lnT>
                      <a:noFill/>
                    </a:lnT>
                    <a:lnB>
                      <a:noFill/>
                    </a:lnB>
                  </a:tcPr>
                </a:tc>
                <a:extLst>
                  <a:ext uri="{0D108BD9-81ED-4DB2-BD59-A6C34878D82A}">
                    <a16:rowId xmlns="" xmlns:a16="http://schemas.microsoft.com/office/drawing/2014/main" val="10000"/>
                  </a:ext>
                </a:extLst>
              </a:tr>
              <a:tr h="141883">
                <a:tc>
                  <a:txBody>
                    <a:bodyPr/>
                    <a:lstStyle/>
                    <a:p>
                      <a:r>
                        <a:rPr lang="ru-RU">
                          <a:effectLst/>
                        </a:rPr>
                        <a:t> </a:t>
                      </a:r>
                    </a:p>
                  </a:txBody>
                  <a:tcPr anchor="ctr">
                    <a:lnL>
                      <a:noFill/>
                    </a:lnL>
                    <a:lnR>
                      <a:noFill/>
                    </a:lnR>
                    <a:lnT>
                      <a:noFill/>
                    </a:lnT>
                    <a:lnB>
                      <a:noFill/>
                    </a:lnB>
                  </a:tcPr>
                </a:tc>
                <a:tc>
                  <a:txBody>
                    <a:bodyPr/>
                    <a:lstStyle/>
                    <a:p>
                      <a:r>
                        <a:rPr lang="ru-RU">
                          <a:effectLst/>
                        </a:rPr>
                        <a:t> </a:t>
                      </a:r>
                    </a:p>
                  </a:txBody>
                  <a:tcPr anchor="ctr">
                    <a:lnL>
                      <a:noFill/>
                    </a:lnL>
                    <a:lnR>
                      <a:noFill/>
                    </a:lnR>
                    <a:lnT>
                      <a:noFill/>
                    </a:lnT>
                    <a:lnB>
                      <a:noFill/>
                    </a:lnB>
                  </a:tcPr>
                </a:tc>
                <a:tc>
                  <a:txBody>
                    <a:bodyPr/>
                    <a:lstStyle/>
                    <a:p>
                      <a:r>
                        <a:rPr lang="ru-RU">
                          <a:effectLst/>
                        </a:rPr>
                        <a:t> </a:t>
                      </a:r>
                    </a:p>
                  </a:txBody>
                  <a:tcPr anchor="ctr">
                    <a:lnL>
                      <a:noFill/>
                    </a:lnL>
                    <a:lnR>
                      <a:noFill/>
                    </a:lnR>
                    <a:lnT>
                      <a:noFill/>
                    </a:lnT>
                    <a:lnB>
                      <a:noFill/>
                    </a:lnB>
                  </a:tcPr>
                </a:tc>
                <a:tc>
                  <a:txBody>
                    <a:bodyPr/>
                    <a:lstStyle/>
                    <a:p>
                      <a:r>
                        <a:rPr lang="ru-RU" dirty="0">
                          <a:effectLst/>
                        </a:rPr>
                        <a:t> </a:t>
                      </a:r>
                    </a:p>
                  </a:txBody>
                  <a:tcPr anchor="ctr">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7" name="Rectangle 2"/>
          <p:cNvSpPr>
            <a:spLocks noGrp="1" noChangeArrowheads="1"/>
          </p:cNvSpPr>
          <p:nvPr>
            <p:ph type="title"/>
          </p:nvPr>
        </p:nvSpPr>
        <p:spPr bwMode="auto">
          <a:xfrm>
            <a:off x="395537" y="5188551"/>
            <a:ext cx="68407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C00000"/>
                </a:solidFill>
                <a:effectLst/>
                <a:latin typeface="Arial" pitchFamily="34" charset="0"/>
                <a:cs typeface="Arial" pitchFamily="34" charset="0"/>
              </a:rPr>
              <a:t>Запишите в таблицу выбранные цифры под соответствующими буквами.</a:t>
            </a:r>
            <a:br>
              <a:rPr kumimoji="0" lang="ru-RU" sz="2000" b="1" i="0" u="none" strike="noStrike" cap="none" normalizeH="0" baseline="0" dirty="0">
                <a:ln>
                  <a:noFill/>
                </a:ln>
                <a:solidFill>
                  <a:srgbClr val="C00000"/>
                </a:solidFill>
                <a:effectLst/>
                <a:latin typeface="Arial" pitchFamily="34" charset="0"/>
                <a:cs typeface="Arial" pitchFamily="34" charset="0"/>
              </a:rPr>
            </a:br>
            <a:r>
              <a:rPr kumimoji="0" lang="ru-RU" sz="2000" b="1" i="0" u="none" strike="noStrike" cap="none" normalizeH="0" baseline="0" dirty="0">
                <a:ln>
                  <a:noFill/>
                </a:ln>
                <a:solidFill>
                  <a:srgbClr val="C00000"/>
                </a:solidFill>
                <a:effectLst/>
                <a:latin typeface="Arial" pitchFamily="34" charset="0"/>
                <a:cs typeface="Arial" pitchFamily="34" charset="0"/>
              </a:rPr>
              <a:t> Цифры могут повторяться.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556792"/>
            <a:ext cx="221932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660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1470025"/>
          </a:xfrm>
        </p:spPr>
        <p:txBody>
          <a:bodyPr>
            <a:noAutofit/>
          </a:bodyPr>
          <a:lstStyle/>
          <a:p>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b="1" dirty="0">
                <a:solidFill>
                  <a:srgbClr val="C00000"/>
                </a:solidFill>
              </a:rPr>
              <a:t>8</a:t>
            </a:r>
            <a:r>
              <a:rPr lang="ru-RU" sz="2400" dirty="0"/>
              <a:t>.   Резиновый шарик с легко растягивающейся оболочкой, надутый на вершине высокой горы, переносят с вершины этой горы к ее подножию. Как изменяются по мере опускания шарика следующие физические величины: давление воздуха снаружи шарика, плотность воздуха внутри шарика? Температуру воздуха везде считать постоянной. Для каждой величины определите соответствующий характер изменения:</a:t>
            </a:r>
            <a:br>
              <a:rPr lang="ru-RU" sz="2400" dirty="0"/>
            </a:br>
            <a:r>
              <a:rPr lang="ru-RU" sz="2400" dirty="0"/>
              <a:t>1)  увеличилась</a:t>
            </a:r>
            <a:br>
              <a:rPr lang="ru-RU" sz="2400" dirty="0"/>
            </a:br>
            <a:r>
              <a:rPr lang="ru-RU" sz="2400" dirty="0"/>
              <a:t>2)  уменьшилась</a:t>
            </a:r>
            <a:br>
              <a:rPr lang="ru-RU" sz="2400" dirty="0"/>
            </a:br>
            <a:r>
              <a:rPr lang="ru-RU" sz="2400" dirty="0"/>
              <a:t>3)  не изменилась</a:t>
            </a:r>
          </a:p>
        </p:txBody>
      </p:sp>
      <p:sp>
        <p:nvSpPr>
          <p:cNvPr id="3" name="Подзаголовок 2"/>
          <p:cNvSpPr>
            <a:spLocks noGrp="1"/>
          </p:cNvSpPr>
          <p:nvPr>
            <p:ph type="subTitle" idx="1"/>
          </p:nvPr>
        </p:nvSpPr>
        <p:spPr>
          <a:xfrm>
            <a:off x="323528" y="4581128"/>
            <a:ext cx="8424936" cy="1752600"/>
          </a:xfrm>
        </p:spPr>
        <p:txBody>
          <a:bodyPr>
            <a:normAutofit/>
          </a:bodyPr>
          <a:lstStyle/>
          <a:p>
            <a:r>
              <a:rPr lang="ru-RU" sz="2400" b="1" dirty="0">
                <a:solidFill>
                  <a:schemeClr val="tx1"/>
                </a:solidFill>
              </a:rPr>
              <a:t>Запишите в таблицу выбранные цифры для каждой физической величины. Цифры в ответе могут повторяться.</a:t>
            </a:r>
          </a:p>
        </p:txBody>
      </p:sp>
      <p:graphicFrame>
        <p:nvGraphicFramePr>
          <p:cNvPr id="4" name="Таблица 3"/>
          <p:cNvGraphicFramePr>
            <a:graphicFrameLocks noGrp="1"/>
          </p:cNvGraphicFramePr>
          <p:nvPr>
            <p:extLst>
              <p:ext uri="{D42A27DB-BD31-4B8C-83A1-F6EECF244321}">
                <p14:modId xmlns:p14="http://schemas.microsoft.com/office/powerpoint/2010/main" val="2690235263"/>
              </p:ext>
            </p:extLst>
          </p:nvPr>
        </p:nvGraphicFramePr>
        <p:xfrm>
          <a:off x="899592" y="5517232"/>
          <a:ext cx="7704856" cy="731520"/>
        </p:xfrm>
        <a:graphic>
          <a:graphicData uri="http://schemas.openxmlformats.org/drawingml/2006/table">
            <a:tbl>
              <a:tblPr/>
              <a:tblGrid>
                <a:gridCol w="3852428">
                  <a:extLst>
                    <a:ext uri="{9D8B030D-6E8A-4147-A177-3AD203B41FA5}">
                      <a16:colId xmlns="" xmlns:a16="http://schemas.microsoft.com/office/drawing/2014/main" val="20000"/>
                    </a:ext>
                  </a:extLst>
                </a:gridCol>
                <a:gridCol w="3852428">
                  <a:extLst>
                    <a:ext uri="{9D8B030D-6E8A-4147-A177-3AD203B41FA5}">
                      <a16:colId xmlns="" xmlns:a16="http://schemas.microsoft.com/office/drawing/2014/main" val="20001"/>
                    </a:ext>
                  </a:extLst>
                </a:gridCol>
              </a:tblGrid>
              <a:tr h="0">
                <a:tc>
                  <a:txBody>
                    <a:bodyPr/>
                    <a:lstStyle/>
                    <a:p>
                      <a:pPr algn="ctr"/>
                      <a:r>
                        <a:rPr lang="ru-RU" dirty="0">
                          <a:effectLst/>
                        </a:rPr>
                        <a:t>Давление воздуха снаружи шарика</a:t>
                      </a:r>
                    </a:p>
                  </a:txBody>
                  <a:tcPr anchor="ctr">
                    <a:lnL>
                      <a:noFill/>
                    </a:lnL>
                    <a:lnR>
                      <a:noFill/>
                    </a:lnR>
                    <a:lnT>
                      <a:noFill/>
                    </a:lnT>
                    <a:lnB>
                      <a:noFill/>
                    </a:lnB>
                  </a:tcPr>
                </a:tc>
                <a:tc>
                  <a:txBody>
                    <a:bodyPr/>
                    <a:lstStyle/>
                    <a:p>
                      <a:pPr algn="ctr"/>
                      <a:r>
                        <a:rPr lang="ru-RU">
                          <a:effectLst/>
                        </a:rPr>
                        <a:t>Плотность воздуха внутри шарика</a:t>
                      </a:r>
                    </a:p>
                  </a:txBody>
                  <a:tcPr anchor="ctr">
                    <a:lnL>
                      <a:noFill/>
                    </a:lnL>
                    <a:lnR>
                      <a:noFill/>
                    </a:lnR>
                    <a:lnT>
                      <a:noFill/>
                    </a:lnT>
                    <a:lnB>
                      <a:noFill/>
                    </a:lnB>
                  </a:tcPr>
                </a:tc>
                <a:extLst>
                  <a:ext uri="{0D108BD9-81ED-4DB2-BD59-A6C34878D82A}">
                    <a16:rowId xmlns="" xmlns:a16="http://schemas.microsoft.com/office/drawing/2014/main" val="10000"/>
                  </a:ext>
                </a:extLst>
              </a:tr>
              <a:tr h="133350">
                <a:tc>
                  <a:txBody>
                    <a:bodyPr/>
                    <a:lstStyle/>
                    <a:p>
                      <a:pPr algn="ctr"/>
                      <a:endParaRPr lang="ru-RU">
                        <a:effectLst/>
                      </a:endParaRPr>
                    </a:p>
                  </a:txBody>
                  <a:tcPr anchor="ctr">
                    <a:lnL>
                      <a:noFill/>
                    </a:lnL>
                    <a:lnR>
                      <a:noFill/>
                    </a:lnR>
                    <a:lnT>
                      <a:noFill/>
                    </a:lnT>
                    <a:lnB>
                      <a:noFill/>
                    </a:lnB>
                  </a:tcPr>
                </a:tc>
                <a:tc>
                  <a:txBody>
                    <a:bodyPr/>
                    <a:lstStyle/>
                    <a:p>
                      <a:pPr algn="ctr"/>
                      <a:endParaRPr lang="ru-RU" dirty="0">
                        <a:effectLst/>
                      </a:endParaRPr>
                    </a:p>
                  </a:txBody>
                  <a:tcPr anchor="ctr">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2476500" y="3360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Control 2"/>
          <p:cNvSpPr>
            <a:spLocks noChangeArrowheads="1" noChangeShapeType="1"/>
          </p:cNvSpPr>
          <p:nvPr/>
        </p:nvSpPr>
        <p:spPr bwMode="auto">
          <a:xfrm>
            <a:off x="2476500" y="3360738"/>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7" name="Control 3"/>
          <p:cNvSpPr>
            <a:spLocks noChangeArrowheads="1" noChangeShapeType="1"/>
          </p:cNvSpPr>
          <p:nvPr/>
        </p:nvSpPr>
        <p:spPr bwMode="auto">
          <a:xfrm>
            <a:off x="2476500" y="3360738"/>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07359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6632"/>
            <a:ext cx="7772400" cy="1470025"/>
          </a:xfrm>
        </p:spPr>
        <p:txBody>
          <a:bodyPr>
            <a:noAutofit/>
          </a:bodyPr>
          <a:lstStyle/>
          <a:p>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solidFill>
                  <a:srgbClr val="C00000"/>
                </a:solidFill>
              </a:rPr>
              <a:t>9. </a:t>
            </a:r>
            <a:r>
              <a:rPr lang="ru-RU" sz="2400" dirty="0"/>
              <a:t>Ученик провел опыты по изучению силы трения скольжения, равномерно перемещая брусок с грузами по горизонтальным поверхностям с помощью динамометра (см. рис.).</a:t>
            </a:r>
            <a:br>
              <a:rPr lang="ru-RU" sz="2400" dirty="0"/>
            </a:br>
            <a:r>
              <a:rPr lang="ru-RU" sz="2400" dirty="0"/>
              <a:t/>
            </a:r>
            <a:br>
              <a:rPr lang="ru-RU" sz="2400" dirty="0"/>
            </a:br>
            <a:r>
              <a:rPr lang="ru-RU" sz="2400" dirty="0"/>
              <a:t/>
            </a:r>
            <a:br>
              <a:rPr lang="ru-RU" sz="2400" dirty="0"/>
            </a:br>
            <a:r>
              <a:rPr lang="ru-RU" sz="2400" dirty="0"/>
              <a:t>Результаты измерений массы бруска с грузами m, площади соприкосновения бруска и поверхности S и приложенной силы F он представил в таблице.</a:t>
            </a:r>
            <a:br>
              <a:rPr lang="ru-RU" sz="2400" dirty="0"/>
            </a:br>
            <a:r>
              <a:rPr lang="ru-RU" sz="2400" dirty="0"/>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304764"/>
            <a:ext cx="530387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494618567"/>
              </p:ext>
            </p:extLst>
          </p:nvPr>
        </p:nvGraphicFramePr>
        <p:xfrm>
          <a:off x="251520" y="3789040"/>
          <a:ext cx="8229600" cy="2286000"/>
        </p:xfrm>
        <a:graphic>
          <a:graphicData uri="http://schemas.openxmlformats.org/drawingml/2006/table">
            <a:tbl>
              <a:tblPr/>
              <a:tblGrid>
                <a:gridCol w="1645920">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0">
                <a:tc>
                  <a:txBody>
                    <a:bodyPr/>
                    <a:lstStyle/>
                    <a:p>
                      <a:pPr algn="ctr"/>
                      <a:r>
                        <a:rPr lang="ru-RU" dirty="0">
                          <a:effectLst/>
                        </a:rPr>
                        <a:t>№ опыта</a:t>
                      </a:r>
                    </a:p>
                  </a:txBody>
                  <a:tcPr anchor="ctr">
                    <a:lnL>
                      <a:noFill/>
                    </a:lnL>
                    <a:lnR>
                      <a:noFill/>
                    </a:lnR>
                    <a:lnT>
                      <a:noFill/>
                    </a:lnT>
                    <a:lnB>
                      <a:noFill/>
                    </a:lnB>
                  </a:tcPr>
                </a:tc>
                <a:tc>
                  <a:txBody>
                    <a:bodyPr/>
                    <a:lstStyle/>
                    <a:p>
                      <a:pPr algn="ctr"/>
                      <a:r>
                        <a:rPr lang="ru-RU">
                          <a:effectLst/>
                        </a:rPr>
                        <a:t>Поверхность</a:t>
                      </a:r>
                    </a:p>
                  </a:txBody>
                  <a:tcPr anchor="ctr">
                    <a:lnL>
                      <a:noFill/>
                    </a:lnL>
                    <a:lnR>
                      <a:noFill/>
                    </a:lnR>
                    <a:lnT>
                      <a:noFill/>
                    </a:lnT>
                    <a:lnB>
                      <a:noFill/>
                    </a:lnB>
                  </a:tcPr>
                </a:tc>
                <a:tc>
                  <a:txBody>
                    <a:bodyPr/>
                    <a:lstStyle/>
                    <a:p>
                      <a:pPr algn="ctr"/>
                      <a:r>
                        <a:rPr lang="en-US" i="1">
                          <a:effectLst/>
                        </a:rPr>
                        <a:t>m</a:t>
                      </a:r>
                      <a:r>
                        <a:rPr lang="en-US">
                          <a:effectLst/>
                        </a:rPr>
                        <a:t>, </a:t>
                      </a:r>
                      <a:r>
                        <a:rPr lang="ru-RU">
                          <a:effectLst/>
                        </a:rPr>
                        <a:t>г</a:t>
                      </a:r>
                    </a:p>
                  </a:txBody>
                  <a:tcPr anchor="ctr">
                    <a:lnL>
                      <a:noFill/>
                    </a:lnL>
                    <a:lnR>
                      <a:noFill/>
                    </a:lnR>
                    <a:lnT>
                      <a:noFill/>
                    </a:lnT>
                    <a:lnB>
                      <a:noFill/>
                    </a:lnB>
                  </a:tcPr>
                </a:tc>
                <a:tc>
                  <a:txBody>
                    <a:bodyPr/>
                    <a:lstStyle/>
                    <a:p>
                      <a:pPr algn="ctr"/>
                      <a:r>
                        <a:rPr lang="en-US" i="1">
                          <a:effectLst/>
                        </a:rPr>
                        <a:t>S</a:t>
                      </a:r>
                      <a:r>
                        <a:rPr lang="en-US">
                          <a:effectLst/>
                        </a:rPr>
                        <a:t>, </a:t>
                      </a:r>
                      <a:r>
                        <a:rPr lang="ru-RU">
                          <a:effectLst/>
                        </a:rPr>
                        <a:t>см</a:t>
                      </a:r>
                      <a:r>
                        <a:rPr lang="ru-RU" baseline="30000">
                          <a:effectLst/>
                        </a:rPr>
                        <a:t>2</a:t>
                      </a:r>
                      <a:endParaRPr lang="ru-RU">
                        <a:effectLst/>
                      </a:endParaRPr>
                    </a:p>
                  </a:txBody>
                  <a:tcPr anchor="ctr">
                    <a:lnL>
                      <a:noFill/>
                    </a:lnL>
                    <a:lnR>
                      <a:noFill/>
                    </a:lnR>
                    <a:lnT>
                      <a:noFill/>
                    </a:lnT>
                    <a:lnB>
                      <a:noFill/>
                    </a:lnB>
                  </a:tcPr>
                </a:tc>
                <a:tc>
                  <a:txBody>
                    <a:bodyPr/>
                    <a:lstStyle/>
                    <a:p>
                      <a:pPr algn="ctr"/>
                      <a:r>
                        <a:rPr lang="en-US" i="1">
                          <a:effectLst/>
                        </a:rPr>
                        <a:t>F</a:t>
                      </a:r>
                      <a:r>
                        <a:rPr lang="en-US">
                          <a:effectLst/>
                        </a:rPr>
                        <a:t>, </a:t>
                      </a:r>
                      <a:r>
                        <a:rPr lang="ru-RU">
                          <a:effectLst/>
                        </a:rPr>
                        <a:t>Н</a:t>
                      </a:r>
                    </a:p>
                  </a:txBody>
                  <a:tcPr anchor="ctr">
                    <a:lnL>
                      <a:noFill/>
                    </a:lnL>
                    <a:lnR>
                      <a:noFill/>
                    </a:lnR>
                    <a:lnT>
                      <a:noFill/>
                    </a:lnT>
                    <a:lnB>
                      <a:noFill/>
                    </a:lnB>
                  </a:tcPr>
                </a:tc>
                <a:extLst>
                  <a:ext uri="{0D108BD9-81ED-4DB2-BD59-A6C34878D82A}">
                    <a16:rowId xmlns="" xmlns:a16="http://schemas.microsoft.com/office/drawing/2014/main" val="10000"/>
                  </a:ext>
                </a:extLst>
              </a:tr>
              <a:tr h="0">
                <a:tc>
                  <a:txBody>
                    <a:bodyPr/>
                    <a:lstStyle/>
                    <a:p>
                      <a:pPr algn="ctr"/>
                      <a:r>
                        <a:rPr lang="ru-RU">
                          <a:effectLst/>
                        </a:rPr>
                        <a:t>1</a:t>
                      </a:r>
                    </a:p>
                  </a:txBody>
                  <a:tcPr anchor="ctr">
                    <a:lnL>
                      <a:noFill/>
                    </a:lnL>
                    <a:lnR>
                      <a:noFill/>
                    </a:lnR>
                    <a:lnT>
                      <a:noFill/>
                    </a:lnT>
                    <a:lnB>
                      <a:noFill/>
                    </a:lnB>
                  </a:tcPr>
                </a:tc>
                <a:tc>
                  <a:txBody>
                    <a:bodyPr/>
                    <a:lstStyle/>
                    <a:p>
                      <a:pPr algn="l"/>
                      <a:r>
                        <a:rPr lang="ru-RU" dirty="0">
                          <a:effectLst/>
                        </a:rPr>
                        <a:t>Деревянная рейка</a:t>
                      </a:r>
                    </a:p>
                  </a:txBody>
                  <a:tcPr anchor="ctr">
                    <a:lnL>
                      <a:noFill/>
                    </a:lnL>
                    <a:lnR>
                      <a:noFill/>
                    </a:lnR>
                    <a:lnT>
                      <a:noFill/>
                    </a:lnT>
                    <a:lnB>
                      <a:noFill/>
                    </a:lnB>
                  </a:tcPr>
                </a:tc>
                <a:tc>
                  <a:txBody>
                    <a:bodyPr/>
                    <a:lstStyle/>
                    <a:p>
                      <a:pPr algn="ctr"/>
                      <a:r>
                        <a:rPr lang="ru-RU">
                          <a:effectLst/>
                        </a:rPr>
                        <a:t>200</a:t>
                      </a:r>
                    </a:p>
                  </a:txBody>
                  <a:tcPr anchor="ctr">
                    <a:lnL>
                      <a:noFill/>
                    </a:lnL>
                    <a:lnR>
                      <a:noFill/>
                    </a:lnR>
                    <a:lnT>
                      <a:noFill/>
                    </a:lnT>
                    <a:lnB>
                      <a:noFill/>
                    </a:lnB>
                  </a:tcPr>
                </a:tc>
                <a:tc>
                  <a:txBody>
                    <a:bodyPr/>
                    <a:lstStyle/>
                    <a:p>
                      <a:pPr algn="ctr"/>
                      <a:r>
                        <a:rPr lang="ru-RU">
                          <a:effectLst/>
                        </a:rPr>
                        <a:t>30</a:t>
                      </a:r>
                    </a:p>
                  </a:txBody>
                  <a:tcPr anchor="ctr">
                    <a:lnL>
                      <a:noFill/>
                    </a:lnL>
                    <a:lnR>
                      <a:noFill/>
                    </a:lnR>
                    <a:lnT>
                      <a:noFill/>
                    </a:lnT>
                    <a:lnB>
                      <a:noFill/>
                    </a:lnB>
                  </a:tcPr>
                </a:tc>
                <a:tc>
                  <a:txBody>
                    <a:bodyPr/>
                    <a:lstStyle/>
                    <a:p>
                      <a:pPr algn="ctr"/>
                      <a:r>
                        <a:rPr lang="ru-RU">
                          <a:effectLst/>
                        </a:rPr>
                        <a:t>0,8</a:t>
                      </a:r>
                    </a:p>
                  </a:txBody>
                  <a:tcPr anchor="ctr">
                    <a:lnL>
                      <a:noFill/>
                    </a:lnL>
                    <a:lnR>
                      <a:noFill/>
                    </a:lnR>
                    <a:lnT>
                      <a:noFill/>
                    </a:lnT>
                    <a:lnB>
                      <a:noFill/>
                    </a:lnB>
                  </a:tcPr>
                </a:tc>
                <a:extLst>
                  <a:ext uri="{0D108BD9-81ED-4DB2-BD59-A6C34878D82A}">
                    <a16:rowId xmlns="" xmlns:a16="http://schemas.microsoft.com/office/drawing/2014/main" val="10001"/>
                  </a:ext>
                </a:extLst>
              </a:tr>
              <a:tr h="0">
                <a:tc>
                  <a:txBody>
                    <a:bodyPr/>
                    <a:lstStyle/>
                    <a:p>
                      <a:pPr algn="ctr"/>
                      <a:r>
                        <a:rPr lang="ru-RU">
                          <a:effectLst/>
                        </a:rPr>
                        <a:t>2</a:t>
                      </a:r>
                    </a:p>
                  </a:txBody>
                  <a:tcPr anchor="ctr">
                    <a:lnL>
                      <a:noFill/>
                    </a:lnL>
                    <a:lnR>
                      <a:noFill/>
                    </a:lnR>
                    <a:lnT>
                      <a:noFill/>
                    </a:lnT>
                    <a:lnB>
                      <a:noFill/>
                    </a:lnB>
                  </a:tcPr>
                </a:tc>
                <a:tc>
                  <a:txBody>
                    <a:bodyPr/>
                    <a:lstStyle/>
                    <a:p>
                      <a:pPr algn="l"/>
                      <a:r>
                        <a:rPr lang="ru-RU">
                          <a:effectLst/>
                        </a:rPr>
                        <a:t>Пластиковая рейка</a:t>
                      </a:r>
                    </a:p>
                  </a:txBody>
                  <a:tcPr anchor="ctr">
                    <a:lnL>
                      <a:noFill/>
                    </a:lnL>
                    <a:lnR>
                      <a:noFill/>
                    </a:lnR>
                    <a:lnT>
                      <a:noFill/>
                    </a:lnT>
                    <a:lnB>
                      <a:noFill/>
                    </a:lnB>
                  </a:tcPr>
                </a:tc>
                <a:tc>
                  <a:txBody>
                    <a:bodyPr/>
                    <a:lstStyle/>
                    <a:p>
                      <a:pPr algn="ctr"/>
                      <a:r>
                        <a:rPr lang="ru-RU">
                          <a:effectLst/>
                        </a:rPr>
                        <a:t>200</a:t>
                      </a:r>
                    </a:p>
                  </a:txBody>
                  <a:tcPr anchor="ctr">
                    <a:lnL>
                      <a:noFill/>
                    </a:lnL>
                    <a:lnR>
                      <a:noFill/>
                    </a:lnR>
                    <a:lnT>
                      <a:noFill/>
                    </a:lnT>
                    <a:lnB>
                      <a:noFill/>
                    </a:lnB>
                  </a:tcPr>
                </a:tc>
                <a:tc>
                  <a:txBody>
                    <a:bodyPr/>
                    <a:lstStyle/>
                    <a:p>
                      <a:pPr algn="ctr"/>
                      <a:r>
                        <a:rPr lang="ru-RU">
                          <a:effectLst/>
                        </a:rPr>
                        <a:t>30</a:t>
                      </a:r>
                    </a:p>
                  </a:txBody>
                  <a:tcPr anchor="ctr">
                    <a:lnL>
                      <a:noFill/>
                    </a:lnL>
                    <a:lnR>
                      <a:noFill/>
                    </a:lnR>
                    <a:lnT>
                      <a:noFill/>
                    </a:lnT>
                    <a:lnB>
                      <a:noFill/>
                    </a:lnB>
                  </a:tcPr>
                </a:tc>
                <a:tc>
                  <a:txBody>
                    <a:bodyPr/>
                    <a:lstStyle/>
                    <a:p>
                      <a:pPr algn="ctr"/>
                      <a:r>
                        <a:rPr lang="ru-RU">
                          <a:effectLst/>
                        </a:rPr>
                        <a:t>0,4</a:t>
                      </a:r>
                    </a:p>
                  </a:txBody>
                  <a:tcPr anchor="ctr">
                    <a:lnL>
                      <a:noFill/>
                    </a:lnL>
                    <a:lnR>
                      <a:noFill/>
                    </a:lnR>
                    <a:lnT>
                      <a:noFill/>
                    </a:lnT>
                    <a:lnB>
                      <a:noFill/>
                    </a:lnB>
                  </a:tcPr>
                </a:tc>
                <a:extLst>
                  <a:ext uri="{0D108BD9-81ED-4DB2-BD59-A6C34878D82A}">
                    <a16:rowId xmlns="" xmlns:a16="http://schemas.microsoft.com/office/drawing/2014/main" val="10002"/>
                  </a:ext>
                </a:extLst>
              </a:tr>
              <a:tr h="0">
                <a:tc>
                  <a:txBody>
                    <a:bodyPr/>
                    <a:lstStyle/>
                    <a:p>
                      <a:pPr algn="ctr"/>
                      <a:r>
                        <a:rPr lang="ru-RU">
                          <a:effectLst/>
                        </a:rPr>
                        <a:t>3</a:t>
                      </a:r>
                    </a:p>
                  </a:txBody>
                  <a:tcPr anchor="ctr">
                    <a:lnL>
                      <a:noFill/>
                    </a:lnL>
                    <a:lnR>
                      <a:noFill/>
                    </a:lnR>
                    <a:lnT>
                      <a:noFill/>
                    </a:lnT>
                    <a:lnB>
                      <a:noFill/>
                    </a:lnB>
                  </a:tcPr>
                </a:tc>
                <a:tc>
                  <a:txBody>
                    <a:bodyPr/>
                    <a:lstStyle/>
                    <a:p>
                      <a:pPr algn="l"/>
                      <a:r>
                        <a:rPr lang="ru-RU">
                          <a:effectLst/>
                        </a:rPr>
                        <a:t>Деревянная рейка</a:t>
                      </a:r>
                    </a:p>
                  </a:txBody>
                  <a:tcPr anchor="ctr">
                    <a:lnL>
                      <a:noFill/>
                    </a:lnL>
                    <a:lnR>
                      <a:noFill/>
                    </a:lnR>
                    <a:lnT>
                      <a:noFill/>
                    </a:lnT>
                    <a:lnB>
                      <a:noFill/>
                    </a:lnB>
                  </a:tcPr>
                </a:tc>
                <a:tc>
                  <a:txBody>
                    <a:bodyPr/>
                    <a:lstStyle/>
                    <a:p>
                      <a:pPr algn="ctr"/>
                      <a:r>
                        <a:rPr lang="ru-RU">
                          <a:effectLst/>
                        </a:rPr>
                        <a:t>100</a:t>
                      </a:r>
                    </a:p>
                  </a:txBody>
                  <a:tcPr anchor="ctr">
                    <a:lnL>
                      <a:noFill/>
                    </a:lnL>
                    <a:lnR>
                      <a:noFill/>
                    </a:lnR>
                    <a:lnT>
                      <a:noFill/>
                    </a:lnT>
                    <a:lnB>
                      <a:noFill/>
                    </a:lnB>
                  </a:tcPr>
                </a:tc>
                <a:tc>
                  <a:txBody>
                    <a:bodyPr/>
                    <a:lstStyle/>
                    <a:p>
                      <a:pPr algn="ctr"/>
                      <a:r>
                        <a:rPr lang="ru-RU">
                          <a:effectLst/>
                        </a:rPr>
                        <a:t>20</a:t>
                      </a:r>
                    </a:p>
                  </a:txBody>
                  <a:tcPr anchor="ctr">
                    <a:lnL>
                      <a:noFill/>
                    </a:lnL>
                    <a:lnR>
                      <a:noFill/>
                    </a:lnR>
                    <a:lnT>
                      <a:noFill/>
                    </a:lnT>
                    <a:lnB>
                      <a:noFill/>
                    </a:lnB>
                  </a:tcPr>
                </a:tc>
                <a:tc>
                  <a:txBody>
                    <a:bodyPr/>
                    <a:lstStyle/>
                    <a:p>
                      <a:pPr algn="ctr"/>
                      <a:r>
                        <a:rPr lang="ru-RU" dirty="0">
                          <a:effectLst/>
                        </a:rPr>
                        <a:t>0,4</a:t>
                      </a:r>
                    </a:p>
                  </a:txBody>
                  <a:tcPr anchor="ctr">
                    <a:lnL>
                      <a:noFill/>
                    </a:lnL>
                    <a:lnR>
                      <a:noFill/>
                    </a:lnR>
                    <a:lnT>
                      <a:noFill/>
                    </a:lnT>
                    <a:lnB>
                      <a:noFill/>
                    </a:lnB>
                  </a:tcPr>
                </a:tc>
                <a:extLst>
                  <a:ext uri="{0D108BD9-81ED-4DB2-BD59-A6C34878D82A}">
                    <a16:rowId xmlns="" xmlns:a16="http://schemas.microsoft.com/office/drawing/2014/main" val="10003"/>
                  </a:ext>
                </a:extLst>
              </a:tr>
            </a:tbl>
          </a:graphicData>
        </a:graphic>
      </p:graphicFrame>
      <p:sp>
        <p:nvSpPr>
          <p:cNvPr id="5" name="Rectangle 3"/>
          <p:cNvSpPr>
            <a:spLocks noGrp="1" noChangeArrowheads="1"/>
          </p:cNvSpPr>
          <p:nvPr>
            <p:ph type="subTitle" idx="1"/>
          </p:nvPr>
        </p:nvSpPr>
        <p:spPr bwMode="auto">
          <a:xfrm>
            <a:off x="395536" y="378904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2455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1470025"/>
          </a:xfrm>
        </p:spPr>
        <p:txBody>
          <a:bodyPr>
            <a:noAutofit/>
          </a:bodyPr>
          <a:lstStyle/>
          <a:p>
            <a:pPr fontAlgn="t">
              <a:lnSpc>
                <a:spcPct val="115000"/>
              </a:lnSpc>
              <a:spcBef>
                <a:spcPts val="0"/>
              </a:spcBef>
              <a:spcAft>
                <a:spcPts val="1000"/>
              </a:spcAft>
            </a:pPr>
            <a:r>
              <a:rPr lang="ru-RU" sz="2800" dirty="0"/>
              <a:t/>
            </a:r>
            <a:br>
              <a:rPr lang="ru-RU" sz="2800" dirty="0"/>
            </a:br>
            <a:r>
              <a:rPr lang="ru-RU" sz="2800" dirty="0"/>
              <a:t/>
            </a:r>
            <a:br>
              <a:rPr lang="ru-RU" sz="2800" dirty="0"/>
            </a:br>
            <a:r>
              <a:rPr lang="ru-RU" sz="2800" dirty="0"/>
              <a:t/>
            </a:r>
            <a:br>
              <a:rPr lang="ru-RU" sz="2800" dirty="0"/>
            </a:br>
            <a:r>
              <a:rPr lang="ru-RU" sz="2800" dirty="0"/>
              <a:t/>
            </a:r>
            <a:br>
              <a:rPr lang="ru-RU" sz="2800" dirty="0"/>
            </a:br>
            <a:r>
              <a:rPr lang="ru-RU" sz="2800" dirty="0"/>
              <a:t/>
            </a:r>
            <a:br>
              <a:rPr lang="ru-RU" sz="2800" dirty="0"/>
            </a:br>
            <a:r>
              <a:rPr lang="ru-RU" sz="2800" dirty="0"/>
              <a:t/>
            </a:r>
            <a:br>
              <a:rPr lang="ru-RU" sz="2800" dirty="0"/>
            </a:br>
            <a:r>
              <a:rPr lang="ru-RU" sz="2800" dirty="0"/>
              <a:t>На основании выполненных измерений можно утверждать, что сила трения скольжения</a:t>
            </a:r>
            <a:br>
              <a:rPr lang="ru-RU" sz="2800" dirty="0"/>
            </a:br>
            <a:r>
              <a:rPr lang="ru-RU" sz="2800" dirty="0"/>
              <a:t> </a:t>
            </a:r>
            <a:br>
              <a:rPr lang="ru-RU" sz="2800" dirty="0"/>
            </a:br>
            <a:r>
              <a:rPr lang="ru-RU" sz="2800" dirty="0"/>
              <a:t>1)  не зависит от площади соприкосновения бруска и поверхности</a:t>
            </a:r>
            <a:br>
              <a:rPr lang="ru-RU" sz="2800" dirty="0"/>
            </a:br>
            <a:r>
              <a:rPr lang="ru-RU" sz="2800" dirty="0"/>
              <a:t>2)  увеличивается с увеличением площади </a:t>
            </a:r>
            <a:r>
              <a:rPr lang="ru-RU" sz="2800" dirty="0" err="1"/>
              <a:t>соприкасаемых</a:t>
            </a:r>
            <a:r>
              <a:rPr lang="ru-RU" sz="2800" dirty="0"/>
              <a:t> поверхностей</a:t>
            </a:r>
            <a:br>
              <a:rPr lang="ru-RU" sz="2800" dirty="0"/>
            </a:br>
            <a:r>
              <a:rPr lang="ru-RU" sz="2800" dirty="0"/>
              <a:t>3)  увеличивается с увеличением массы бруска</a:t>
            </a:r>
            <a:br>
              <a:rPr lang="ru-RU" sz="2800" dirty="0"/>
            </a:br>
            <a:r>
              <a:rPr lang="ru-RU" sz="2800" dirty="0"/>
              <a:t>4)  зависит от рода соприкасающихся поверхностей</a:t>
            </a:r>
            <a:r>
              <a:rPr lang="ru-RU" sz="2800" b="0" i="0" u="none" strike="noStrike" dirty="0">
                <a:effectLst/>
                <a:latin typeface="Arial"/>
              </a:rPr>
              <a:t/>
            </a:r>
            <a:br>
              <a:rPr lang="ru-RU" sz="2800" b="0" i="0" u="none" strike="noStrike" dirty="0">
                <a:effectLst/>
                <a:latin typeface="Arial"/>
              </a:rPr>
            </a:b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652893315"/>
              </p:ext>
            </p:extLst>
          </p:nvPr>
        </p:nvGraphicFramePr>
        <p:xfrm>
          <a:off x="7668344" y="5661248"/>
          <a:ext cx="432048" cy="576064"/>
        </p:xfrm>
        <a:graphic>
          <a:graphicData uri="http://schemas.openxmlformats.org/drawingml/2006/table">
            <a:tbl>
              <a:tblPr firstRow="1" firstCol="1" bandRow="1"/>
              <a:tblGrid>
                <a:gridCol w="432048">
                  <a:extLst>
                    <a:ext uri="{9D8B030D-6E8A-4147-A177-3AD203B41FA5}">
                      <a16:colId xmlns="" xmlns:a16="http://schemas.microsoft.com/office/drawing/2014/main" val="20000"/>
                    </a:ext>
                  </a:extLst>
                </a:gridCol>
              </a:tblGrid>
              <a:tr h="576064">
                <a:tc>
                  <a:txBody>
                    <a:bodyPr/>
                    <a:lstStyle/>
                    <a:p>
                      <a:pPr algn="ctr">
                        <a:lnSpc>
                          <a:spcPct val="115000"/>
                        </a:lnSpc>
                        <a:spcAft>
                          <a:spcPts val="100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786683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234480" cy="1143000"/>
          </a:xfrm>
        </p:spPr>
        <p:txBody>
          <a:bodyPr/>
          <a:lstStyle/>
          <a:p>
            <a:r>
              <a:rPr lang="ru-RU" dirty="0">
                <a:solidFill>
                  <a:srgbClr val="C00000"/>
                </a:solidFill>
              </a:rPr>
              <a:t>10.</a:t>
            </a:r>
          </a:p>
        </p:txBody>
      </p:sp>
      <p:sp>
        <p:nvSpPr>
          <p:cNvPr id="3" name="Объект 2"/>
          <p:cNvSpPr>
            <a:spLocks noGrp="1"/>
          </p:cNvSpPr>
          <p:nvPr>
            <p:ph idx="1"/>
          </p:nvPr>
        </p:nvSpPr>
        <p:spPr/>
        <p:txBody>
          <a:bodyPr>
            <a:normAutofit fontScale="70000" lnSpcReduction="20000"/>
          </a:bodyPr>
          <a:lstStyle/>
          <a:p>
            <a:r>
              <a:rPr lang="ru-RU" dirty="0"/>
              <a:t>Выберите два верных утверждения, которые соответствуют содержанию текста. Запишите в ответ их номера.</a:t>
            </a:r>
          </a:p>
          <a:p>
            <a:r>
              <a:rPr lang="ru-RU" dirty="0"/>
              <a:t> </a:t>
            </a:r>
          </a:p>
          <a:p>
            <a:r>
              <a:rPr lang="ru-RU" dirty="0"/>
              <a:t>1.  Молния  — это электрический разряд в атмосфере.</a:t>
            </a:r>
          </a:p>
          <a:p>
            <a:r>
              <a:rPr lang="ru-RU" dirty="0"/>
              <a:t>2.  Молния  — это излучение света облаком, имеющим большой электрический заряд. </a:t>
            </a:r>
          </a:p>
          <a:p>
            <a:r>
              <a:rPr lang="ru-RU" dirty="0"/>
              <a:t>3.  Над Землей висит облако, поверхность которого, обращенная к Земле, заряжена положительно. Поверхность Земли в этом месте будет заряжена положительно.</a:t>
            </a:r>
          </a:p>
          <a:p>
            <a:r>
              <a:rPr lang="ru-RU" dirty="0"/>
              <a:t>4.  Над Землей висит облако, поверхность которого, обращенная к Земле, заряжена положительно. Поверхность Земли в этом месте будет заряжена отрицательно</a:t>
            </a:r>
          </a:p>
          <a:p>
            <a:r>
              <a:rPr lang="ru-RU" dirty="0"/>
              <a:t>5.  Над Землей висит облако, поверхность которого, обращенная к Земле, заряжена положительно. Заряд поверхности Земли в этом месте будет равен нулю.</a:t>
            </a:r>
          </a:p>
        </p:txBody>
      </p:sp>
    </p:spTree>
    <p:extLst>
      <p:ext uri="{BB962C8B-B14F-4D97-AF65-F5344CB8AC3E}">
        <p14:creationId xmlns:p14="http://schemas.microsoft.com/office/powerpoint/2010/main" val="2092693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subTitle" idx="1"/>
          </p:nvPr>
        </p:nvSpPr>
        <p:spPr>
          <a:xfrm>
            <a:off x="1371600" y="765175"/>
            <a:ext cx="6400800" cy="4873625"/>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2690813"/>
            <a:ext cx="6461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99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332656"/>
            <a:ext cx="8229600" cy="4525963"/>
          </a:xfrm>
        </p:spPr>
        <p:txBody>
          <a:bodyPr>
            <a:normAutofit fontScale="25000" lnSpcReduction="20000"/>
          </a:bodyPr>
          <a:lstStyle/>
          <a:p>
            <a:pPr marL="0" marR="0" algn="just">
              <a:spcBef>
                <a:spcPts val="0"/>
              </a:spcBef>
              <a:spcAft>
                <a:spcPts val="0"/>
              </a:spcAft>
            </a:pPr>
            <a:r>
              <a:rPr lang="ru-RU" sz="5600" b="1" dirty="0">
                <a:solidFill>
                  <a:srgbClr val="C00000"/>
                </a:solidFill>
                <a:effectLst/>
              </a:rPr>
              <a:t>Молния</a:t>
            </a:r>
          </a:p>
          <a:p>
            <a:pPr marL="0" marR="0" algn="just">
              <a:spcBef>
                <a:spcPts val="0"/>
              </a:spcBef>
              <a:spcAft>
                <a:spcPts val="0"/>
              </a:spcAft>
            </a:pPr>
            <a:r>
              <a:rPr lang="ru-RU" sz="6400" dirty="0">
                <a:effectLst/>
              </a:rPr>
              <a:t>Красивое и небезопасное явление природы — молния — представляет собой искровой разряд в атмосфере.</a:t>
            </a:r>
          </a:p>
          <a:p>
            <a:pPr marL="0" marR="0" algn="just">
              <a:spcBef>
                <a:spcPts val="0"/>
              </a:spcBef>
              <a:spcAft>
                <a:spcPts val="0"/>
              </a:spcAft>
            </a:pPr>
            <a:r>
              <a:rPr lang="ru-RU" sz="6400" dirty="0">
                <a:effectLst/>
              </a:rPr>
              <a:t>Уже в середине XVIII в. исследователи обратили внимание на внешнее сходство молнии с электрической искрой. Высказывалось предположение, что грозовые облака несут в себе большие электрические заряды и молния есть гигантская искра, ничем, кроме размеров, не отличающаяся от искры между шарами </a:t>
            </a:r>
            <a:r>
              <a:rPr lang="ru-RU" sz="6400" dirty="0" err="1">
                <a:effectLst/>
              </a:rPr>
              <a:t>электрофорной</a:t>
            </a:r>
            <a:r>
              <a:rPr lang="ru-RU" sz="6400" dirty="0">
                <a:effectLst/>
              </a:rPr>
              <a:t> машины. На это указывал М. В. Ломоносов, занимавшийся изучением атмосферного электричества.</a:t>
            </a:r>
          </a:p>
          <a:p>
            <a:pPr marL="0" marR="0" algn="just">
              <a:spcBef>
                <a:spcPts val="0"/>
              </a:spcBef>
              <a:spcAft>
                <a:spcPts val="0"/>
              </a:spcAft>
            </a:pPr>
            <a:r>
              <a:rPr lang="ru-RU" sz="6400" dirty="0">
                <a:effectLst/>
              </a:rPr>
              <a:t>Ломоносов построил «громовую машину» — конденсатор, находившийся в его лаборатории и заряжавшийся атмосферным электричеством посредством провода, конец которого был выведен из помещения и поднят на высоком шесте. Во время грозы из конденсатора можно было извлекать искры. Таким образом, было показано, что грозовые облака действительно несут на себе огромный электрический заряд.</a:t>
            </a:r>
          </a:p>
          <a:p>
            <a:pPr marL="0" marR="0" algn="just">
              <a:spcBef>
                <a:spcPts val="0"/>
              </a:spcBef>
              <a:spcAft>
                <a:spcPts val="0"/>
              </a:spcAft>
            </a:pPr>
            <a:r>
              <a:rPr lang="ru-RU" sz="6400" dirty="0">
                <a:effectLst/>
              </a:rPr>
              <a:t>Разные части грозового облака несут заряды разных знаков. Чаще всего нижняя часть облака (обращенная к Земле) бывает заряжена отрицательно, а верхняя — положительно. Поэтому если два облака сближаются разноименно заряженными частями, то между ними проскакивает молния.</a:t>
            </a:r>
          </a:p>
          <a:p>
            <a:pPr marL="0" marR="0" algn="just">
              <a:spcBef>
                <a:spcPts val="0"/>
              </a:spcBef>
              <a:spcAft>
                <a:spcPts val="0"/>
              </a:spcAft>
            </a:pPr>
            <a:r>
              <a:rPr lang="ru-RU" sz="6400" dirty="0">
                <a:effectLst/>
              </a:rPr>
              <a:t>Однако грозовой разряд может произойти и иначе. Проходя над Землей, грозовое облако создает на ее поверхности большой индуцированный заряд, и поэтому облако и поверхность Земли образуют две обкладки большого конденсатора. Напряжение между облаком и Землей достигает нескольких миллионов вольт, и в воздухе возникает сильное электрическое поле. В результате может произойти пробой, т. е. молния, которая ударит в землю. При этом молния иногда поражает людей, дома, деревья.</a:t>
            </a:r>
          </a:p>
          <a:p>
            <a:pPr marL="0" marR="0" algn="just">
              <a:spcBef>
                <a:spcPts val="0"/>
              </a:spcBef>
              <a:spcAft>
                <a:spcPts val="0"/>
              </a:spcAft>
            </a:pPr>
            <a:r>
              <a:rPr lang="ru-RU" sz="6400" dirty="0">
                <a:effectLst/>
              </a:rPr>
              <a:t>Гром, возникающий после молнии, имеет такое же происхождение, что и треск при проскакивании искры. Он появляется из-за того, что воздух внутри канала молнии сильно разогревается и расширяется, отчего и возникают звуковые волны. Эти волны, отражаясь от облаков, гор и других объектов, создают длительное многократное эхо, поэтому и слышны громовые раскаты.</a:t>
            </a:r>
          </a:p>
          <a:p>
            <a:endParaRPr lang="ru-RU" dirty="0"/>
          </a:p>
        </p:txBody>
      </p:sp>
    </p:spTree>
    <p:extLst>
      <p:ext uri="{BB962C8B-B14F-4D97-AF65-F5344CB8AC3E}">
        <p14:creationId xmlns:p14="http://schemas.microsoft.com/office/powerpoint/2010/main" val="3667535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556792"/>
            <a:ext cx="7772400" cy="1470025"/>
          </a:xfrm>
        </p:spPr>
        <p:txBody>
          <a:bodyPr>
            <a:noAutofit/>
          </a:bodyPr>
          <a:lstStyle/>
          <a:p>
            <a:pPr>
              <a:lnSpc>
                <a:spcPct val="115000"/>
              </a:lnSpc>
              <a:spcAft>
                <a:spcPts val="1000"/>
              </a:spcAft>
            </a:pPr>
            <a:r>
              <a:rPr lang="ru-RU" sz="3600" b="1" i="1" dirty="0">
                <a:effectLst/>
                <a:latin typeface="Times New Roman CYR"/>
                <a:ea typeface="Times New Roman"/>
                <a:cs typeface="Times New Roman"/>
              </a:rPr>
              <a:t>Цель урока: Закрепление знаний и умений при решении  в формате ОГЭ</a:t>
            </a:r>
            <a:r>
              <a:rPr lang="ru-RU" sz="3600" b="1" i="1" dirty="0">
                <a:ea typeface="Times New Roman"/>
                <a:cs typeface="Times New Roman"/>
              </a:rPr>
              <a:t/>
            </a:r>
            <a:br>
              <a:rPr lang="ru-RU" sz="3600" b="1" i="1" dirty="0">
                <a:ea typeface="Times New Roman"/>
                <a:cs typeface="Times New Roman"/>
              </a:rPr>
            </a:br>
            <a:r>
              <a:rPr lang="ru-RU" sz="3200" dirty="0">
                <a:effectLst/>
                <a:latin typeface="Times New Roman CYR"/>
                <a:ea typeface="Times New Roman"/>
                <a:cs typeface="Times New Roman"/>
              </a:rPr>
              <a:t>Задача: совершенствовать умения и навыки решать задачи разного уровня сложности</a:t>
            </a:r>
            <a:r>
              <a:rPr lang="en-US" sz="3200" dirty="0">
                <a:ea typeface="Times New Roman"/>
                <a:cs typeface="Times New Roman"/>
              </a:rPr>
              <a:t/>
            </a:r>
            <a:br>
              <a:rPr lang="en-US" sz="3200" dirty="0">
                <a:ea typeface="Times New Roman"/>
                <a:cs typeface="Times New Roman"/>
              </a:rPr>
            </a:br>
            <a:endParaRPr lang="ru-RU" sz="3200" dirty="0"/>
          </a:p>
        </p:txBody>
      </p:sp>
      <p:sp>
        <p:nvSpPr>
          <p:cNvPr id="3" name="Подзаголовок 2"/>
          <p:cNvSpPr>
            <a:spLocks noGrp="1"/>
          </p:cNvSpPr>
          <p:nvPr>
            <p:ph type="subTitle" idx="1"/>
          </p:nvPr>
        </p:nvSpPr>
        <p:spPr>
          <a:xfrm>
            <a:off x="395536" y="3886200"/>
            <a:ext cx="7376864" cy="1752600"/>
          </a:xfrm>
        </p:spPr>
        <p:txBody>
          <a:bodyPr>
            <a:normAutofit/>
          </a:bodyPr>
          <a:lstStyle/>
          <a:p>
            <a:r>
              <a:rPr lang="ru-RU" dirty="0">
                <a:solidFill>
                  <a:schemeClr val="tx1"/>
                </a:solidFill>
                <a:latin typeface="Times New Roman CYR"/>
                <a:ea typeface="Times New Roman"/>
                <a:cs typeface="Times New Roman"/>
              </a:rPr>
              <a:t>Оборудование: раздаточный материал</a:t>
            </a:r>
            <a:r>
              <a:rPr lang="ru-RU" dirty="0">
                <a:solidFill>
                  <a:schemeClr val="tx1"/>
                </a:solidFill>
                <a:ea typeface="Times New Roman"/>
                <a:cs typeface="Times New Roman"/>
              </a:rPr>
              <a:t/>
            </a:r>
            <a:br>
              <a:rPr lang="ru-RU" dirty="0">
                <a:solidFill>
                  <a:schemeClr val="tx1"/>
                </a:solidFill>
                <a:ea typeface="Times New Roman"/>
                <a:cs typeface="Times New Roman"/>
              </a:rPr>
            </a:br>
            <a:endParaRPr lang="ru-RU" dirty="0">
              <a:solidFill>
                <a:schemeClr val="tx1"/>
              </a:solidFill>
            </a:endParaRPr>
          </a:p>
        </p:txBody>
      </p:sp>
    </p:spTree>
    <p:extLst>
      <p:ext uri="{BB962C8B-B14F-4D97-AF65-F5344CB8AC3E}">
        <p14:creationId xmlns:p14="http://schemas.microsoft.com/office/powerpoint/2010/main" val="3815768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823193"/>
            <a:ext cx="7920880" cy="2897203"/>
          </a:xfrm>
          <a:prstGeom prst="rect">
            <a:avLst/>
          </a:prstGeom>
        </p:spPr>
        <p:txBody>
          <a:bodyPr wrap="square">
            <a:spAutoFit/>
          </a:bodyPr>
          <a:lstStyle/>
          <a:p>
            <a:pPr>
              <a:lnSpc>
                <a:spcPct val="115000"/>
              </a:lnSpc>
              <a:spcAft>
                <a:spcPts val="1000"/>
              </a:spcAft>
            </a:pPr>
            <a:endParaRPr lang="ru-RU" sz="3600" b="1" dirty="0">
              <a:latin typeface="Times New Roman CYR"/>
              <a:ea typeface="Times New Roman"/>
              <a:cs typeface="Times New Roman"/>
            </a:endParaRPr>
          </a:p>
          <a:p>
            <a:pPr>
              <a:lnSpc>
                <a:spcPct val="115000"/>
              </a:lnSpc>
              <a:spcAft>
                <a:spcPts val="1000"/>
              </a:spcAft>
            </a:pPr>
            <a:r>
              <a:rPr lang="ru-RU" sz="3600" b="1" dirty="0">
                <a:latin typeface="Times New Roman CYR"/>
                <a:ea typeface="Times New Roman"/>
                <a:cs typeface="Times New Roman"/>
              </a:rPr>
              <a:t>Подведение итогов. </a:t>
            </a:r>
          </a:p>
          <a:p>
            <a:pPr>
              <a:lnSpc>
                <a:spcPct val="115000"/>
              </a:lnSpc>
              <a:spcAft>
                <a:spcPts val="1000"/>
              </a:spcAft>
            </a:pPr>
            <a:r>
              <a:rPr lang="ru-RU" sz="3600" dirty="0">
                <a:latin typeface="Times New Roman CYR"/>
                <a:ea typeface="Times New Roman"/>
                <a:cs typeface="Times New Roman"/>
              </a:rPr>
              <a:t>Учащимся раздаются рекомендации  по подготовке к ОГЭ по физике</a:t>
            </a:r>
            <a:r>
              <a:rPr lang="ru-RU" sz="2000" dirty="0">
                <a:latin typeface="Times New Roman CYR"/>
                <a:ea typeface="Times New Roman"/>
                <a:cs typeface="Times New Roman"/>
              </a:rPr>
              <a:t>.</a:t>
            </a:r>
            <a:endParaRPr lang="ru-RU" sz="1600" dirty="0">
              <a:ea typeface="Times New Roman"/>
              <a:cs typeface="Times New Roman"/>
            </a:endParaRPr>
          </a:p>
        </p:txBody>
      </p:sp>
      <p:sp>
        <p:nvSpPr>
          <p:cNvPr id="3" name="Прямоугольник 2"/>
          <p:cNvSpPr/>
          <p:nvPr/>
        </p:nvSpPr>
        <p:spPr>
          <a:xfrm>
            <a:off x="395536" y="620688"/>
            <a:ext cx="8136904" cy="3416320"/>
          </a:xfrm>
          <a:prstGeom prst="rect">
            <a:avLst/>
          </a:prstGeom>
        </p:spPr>
        <p:txBody>
          <a:bodyPr wrap="square">
            <a:spAutoFit/>
          </a:bodyPr>
          <a:lstStyle/>
          <a:p>
            <a:r>
              <a:rPr lang="ru-RU" sz="3600" dirty="0">
                <a:solidFill>
                  <a:srgbClr val="666666"/>
                </a:solidFill>
                <a:latin typeface="Arial"/>
              </a:rPr>
              <a:t>«Основная задача настоящего образования – научить пониманию.»</a:t>
            </a:r>
          </a:p>
          <a:p>
            <a:r>
              <a:rPr lang="ru-RU" sz="3600" dirty="0">
                <a:solidFill>
                  <a:srgbClr val="666666"/>
                </a:solidFill>
                <a:latin typeface="Arial"/>
              </a:rPr>
              <a:t>       Желаю выдержать экзамен ! </a:t>
            </a:r>
          </a:p>
          <a:p>
            <a:r>
              <a:rPr lang="ru-RU" sz="3600" dirty="0">
                <a:solidFill>
                  <a:srgbClr val="666666"/>
                </a:solidFill>
                <a:latin typeface="Arial"/>
              </a:rPr>
              <a:t>                     </a:t>
            </a:r>
          </a:p>
          <a:p>
            <a:r>
              <a:rPr lang="ru-RU" sz="3600" dirty="0">
                <a:solidFill>
                  <a:srgbClr val="666666"/>
                </a:solidFill>
                <a:latin typeface="Arial"/>
              </a:rPr>
              <a:t>                                     Сергей </a:t>
            </a:r>
            <a:r>
              <a:rPr lang="ru-RU" sz="3600" dirty="0" err="1">
                <a:solidFill>
                  <a:srgbClr val="666666"/>
                </a:solidFill>
                <a:latin typeface="Arial"/>
              </a:rPr>
              <a:t>Капица</a:t>
            </a:r>
            <a:r>
              <a:rPr lang="ru-RU" sz="3600" dirty="0">
                <a:solidFill>
                  <a:srgbClr val="666666"/>
                </a:solidFill>
                <a:latin typeface="Arial"/>
              </a:rPr>
              <a:t> </a:t>
            </a:r>
          </a:p>
          <a:p>
            <a:endParaRPr lang="ru-RU" sz="3600" dirty="0"/>
          </a:p>
        </p:txBody>
      </p:sp>
    </p:spTree>
    <p:extLst>
      <p:ext uri="{BB962C8B-B14F-4D97-AF65-F5344CB8AC3E}">
        <p14:creationId xmlns:p14="http://schemas.microsoft.com/office/powerpoint/2010/main" val="725529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4029F42-487E-4344-AE29-2E4FB42BCCD1}"/>
              </a:ext>
            </a:extLst>
          </p:cNvPr>
          <p:cNvSpPr>
            <a:spLocks noGrp="1"/>
          </p:cNvSpPr>
          <p:nvPr>
            <p:ph type="ctrTitle"/>
          </p:nvPr>
        </p:nvSpPr>
        <p:spPr>
          <a:xfrm>
            <a:off x="467544" y="260648"/>
            <a:ext cx="7772400" cy="1470025"/>
          </a:xfrm>
        </p:spPr>
        <p:txBody>
          <a:bodyPr>
            <a:normAutofit fontScale="90000"/>
          </a:bodyPr>
          <a:lstStyle/>
          <a:p>
            <a:r>
              <a:rPr lang="ru-RU" dirty="0"/>
              <a:t>Совет № 1. Узнайте все об ОГЭ на сайте ФИПИ</a:t>
            </a:r>
            <a:br>
              <a:rPr lang="ru-RU" dirty="0"/>
            </a:br>
            <a:endParaRPr lang="ru-RU" dirty="0"/>
          </a:p>
        </p:txBody>
      </p:sp>
      <p:sp>
        <p:nvSpPr>
          <p:cNvPr id="3" name="Подзаголовок 2">
            <a:extLst>
              <a:ext uri="{FF2B5EF4-FFF2-40B4-BE49-F238E27FC236}">
                <a16:creationId xmlns="" xmlns:a16="http://schemas.microsoft.com/office/drawing/2014/main" id="{F8CAF732-4775-437F-B53F-ED0ED7FDDE5D}"/>
              </a:ext>
            </a:extLst>
          </p:cNvPr>
          <p:cNvSpPr>
            <a:spLocks noGrp="1"/>
          </p:cNvSpPr>
          <p:nvPr>
            <p:ph type="subTitle" idx="1"/>
          </p:nvPr>
        </p:nvSpPr>
        <p:spPr>
          <a:xfrm>
            <a:off x="611560" y="1916832"/>
            <a:ext cx="8280920" cy="3672408"/>
          </a:xfrm>
        </p:spPr>
        <p:txBody>
          <a:bodyPr>
            <a:normAutofit fontScale="55000" lnSpcReduction="20000"/>
          </a:bodyPr>
          <a:lstStyle/>
          <a:p>
            <a:r>
              <a:rPr lang="ru-RU" sz="5900" dirty="0">
                <a:solidFill>
                  <a:schemeClr val="tx1"/>
                </a:solidFill>
              </a:rPr>
              <a:t>Прежде всего вам нужно узнать, с чем придётся столкнуться на экзамене. Начните знакомство с</a:t>
            </a:r>
            <a:r>
              <a:rPr lang="ru-RU" sz="5900" dirty="0">
                <a:solidFill>
                  <a:schemeClr val="tx2"/>
                </a:solidFill>
              </a:rPr>
              <a:t> </a:t>
            </a:r>
            <a:r>
              <a:rPr lang="ru-RU" sz="5900" dirty="0">
                <a:solidFill>
                  <a:schemeClr val="tx2"/>
                </a:solidFill>
                <a:hlinkClick r:id="rId2">
                  <a:extLst>
                    <a:ext uri="{A12FA001-AC4F-418D-AE19-62706E023703}">
                      <ahyp:hlinkClr xmlns="" xmlns:ahyp="http://schemas.microsoft.com/office/drawing/2018/hyperlinkcolor" val="tx"/>
                    </a:ext>
                  </a:extLst>
                </a:hlinkClick>
              </a:rPr>
              <a:t>официального сайта ФИПИ</a:t>
            </a:r>
            <a:r>
              <a:rPr lang="ru-RU" sz="5900" dirty="0">
                <a:solidFill>
                  <a:schemeClr val="tx2"/>
                </a:solidFill>
              </a:rPr>
              <a:t> </a:t>
            </a:r>
            <a:r>
              <a:rPr lang="ru-RU" sz="5900" dirty="0">
                <a:solidFill>
                  <a:schemeClr val="tx1"/>
                </a:solidFill>
              </a:rPr>
              <a:t>— там собрана вся полезная информация:</a:t>
            </a:r>
          </a:p>
          <a:p>
            <a:r>
              <a:rPr lang="ru-RU" sz="5900" dirty="0">
                <a:solidFill>
                  <a:schemeClr val="tx1"/>
                </a:solidFill>
              </a:rPr>
              <a:t>демоверсии;</a:t>
            </a:r>
          </a:p>
          <a:p>
            <a:r>
              <a:rPr lang="ru-RU" sz="5900" dirty="0">
                <a:solidFill>
                  <a:schemeClr val="tx1"/>
                </a:solidFill>
              </a:rPr>
              <a:t>спецификации;</a:t>
            </a:r>
          </a:p>
          <a:p>
            <a:r>
              <a:rPr lang="ru-RU" sz="5900" dirty="0">
                <a:solidFill>
                  <a:schemeClr val="tx1"/>
                </a:solidFill>
              </a:rPr>
              <a:t>кодификаторы;</a:t>
            </a:r>
          </a:p>
          <a:p>
            <a:r>
              <a:rPr lang="ru-RU" sz="5900" dirty="0">
                <a:solidFill>
                  <a:schemeClr val="tx2"/>
                </a:solidFill>
                <a:hlinkClick r:id="rId3">
                  <a:extLst>
                    <a:ext uri="{A12FA001-AC4F-418D-AE19-62706E023703}">
                      <ahyp:hlinkClr xmlns="" xmlns:ahyp="http://schemas.microsoft.com/office/drawing/2018/hyperlinkcolor" val="tx"/>
                    </a:ext>
                  </a:extLst>
                </a:hlinkClick>
              </a:rPr>
              <a:t>список изменений в ОГЭ</a:t>
            </a:r>
            <a:r>
              <a:rPr lang="ru-RU" sz="5900" dirty="0">
                <a:solidFill>
                  <a:schemeClr val="tx1"/>
                </a:solidFill>
              </a:rPr>
              <a:t> и многое другое</a:t>
            </a:r>
            <a:r>
              <a:rPr lang="ru-RU" sz="5900" dirty="0"/>
              <a:t>.</a:t>
            </a:r>
          </a:p>
          <a:p>
            <a:endParaRPr lang="ru-RU" dirty="0"/>
          </a:p>
        </p:txBody>
      </p:sp>
    </p:spTree>
    <p:extLst>
      <p:ext uri="{BB962C8B-B14F-4D97-AF65-F5344CB8AC3E}">
        <p14:creationId xmlns:p14="http://schemas.microsoft.com/office/powerpoint/2010/main" val="2027723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CCFDE2-9727-4338-A563-8E26CCCC8847}"/>
              </a:ext>
            </a:extLst>
          </p:cNvPr>
          <p:cNvSpPr>
            <a:spLocks noGrp="1"/>
          </p:cNvSpPr>
          <p:nvPr>
            <p:ph type="ctrTitle"/>
          </p:nvPr>
        </p:nvSpPr>
        <p:spPr>
          <a:xfrm>
            <a:off x="899592" y="620688"/>
            <a:ext cx="7772400" cy="1470025"/>
          </a:xfrm>
        </p:spPr>
        <p:txBody>
          <a:bodyPr>
            <a:noAutofit/>
          </a:bodyPr>
          <a:lstStyle/>
          <a:p>
            <a:pPr lvl="0">
              <a:spcBef>
                <a:spcPct val="20000"/>
              </a:spcBef>
            </a:pPr>
            <a:r>
              <a:rPr lang="ru-RU" sz="3200" dirty="0">
                <a:ea typeface="+mn-ea"/>
                <a:cs typeface="+mn-cs"/>
              </a:rPr>
              <a:t>Совет № 2. Изучите темы, которые будут проверять на ОГЭ</a:t>
            </a:r>
            <a:br>
              <a:rPr lang="ru-RU" sz="3200" dirty="0">
                <a:ea typeface="+mn-ea"/>
                <a:cs typeface="+mn-cs"/>
              </a:rPr>
            </a:br>
            <a:endParaRPr lang="ru-RU" sz="3200" dirty="0"/>
          </a:p>
        </p:txBody>
      </p:sp>
      <p:sp>
        <p:nvSpPr>
          <p:cNvPr id="3" name="Подзаголовок 2">
            <a:extLst>
              <a:ext uri="{FF2B5EF4-FFF2-40B4-BE49-F238E27FC236}">
                <a16:creationId xmlns="" xmlns:a16="http://schemas.microsoft.com/office/drawing/2014/main" id="{20CD5724-9907-4660-A4EA-76AAE0211B2C}"/>
              </a:ext>
            </a:extLst>
          </p:cNvPr>
          <p:cNvSpPr>
            <a:spLocks noGrp="1"/>
          </p:cNvSpPr>
          <p:nvPr>
            <p:ph type="subTitle" idx="1"/>
          </p:nvPr>
        </p:nvSpPr>
        <p:spPr>
          <a:xfrm>
            <a:off x="899592" y="1988840"/>
            <a:ext cx="6872808" cy="3649960"/>
          </a:xfrm>
        </p:spPr>
        <p:txBody>
          <a:bodyPr>
            <a:normAutofit fontScale="85000" lnSpcReduction="20000"/>
          </a:bodyPr>
          <a:lstStyle/>
          <a:p>
            <a:r>
              <a:rPr lang="ru-RU" dirty="0">
                <a:solidFill>
                  <a:schemeClr val="tx1">
                    <a:lumMod val="95000"/>
                    <a:lumOff val="5000"/>
                  </a:schemeClr>
                </a:solidFill>
              </a:rPr>
              <a:t>Разделы теории, по которым составлены задания экзамена, есть в открытом доступе. Их можно узнать на том же сайте ФИПИ, в кодификаторах. Например, в 2024 году на ОГЭ проверят знания учеников по разделам:</a:t>
            </a:r>
          </a:p>
          <a:p>
            <a:r>
              <a:rPr lang="ru-RU" dirty="0">
                <a:solidFill>
                  <a:schemeClr val="tx1">
                    <a:lumMod val="95000"/>
                    <a:lumOff val="5000"/>
                  </a:schemeClr>
                </a:solidFill>
              </a:rPr>
              <a:t>Механические явления.</a:t>
            </a:r>
          </a:p>
          <a:p>
            <a:r>
              <a:rPr lang="ru-RU" dirty="0">
                <a:solidFill>
                  <a:schemeClr val="tx1">
                    <a:lumMod val="95000"/>
                    <a:lumOff val="5000"/>
                  </a:schemeClr>
                </a:solidFill>
              </a:rPr>
              <a:t>Тепловые явления.</a:t>
            </a:r>
          </a:p>
          <a:p>
            <a:r>
              <a:rPr lang="ru-RU" dirty="0">
                <a:solidFill>
                  <a:schemeClr val="tx1">
                    <a:lumMod val="95000"/>
                    <a:lumOff val="5000"/>
                  </a:schemeClr>
                </a:solidFill>
              </a:rPr>
              <a:t>Электромагнитные явления.</a:t>
            </a:r>
          </a:p>
          <a:p>
            <a:r>
              <a:rPr lang="ru-RU" dirty="0">
                <a:solidFill>
                  <a:schemeClr val="tx1">
                    <a:lumMod val="95000"/>
                    <a:lumOff val="5000"/>
                  </a:schemeClr>
                </a:solidFill>
              </a:rPr>
              <a:t>Квантовые явления.</a:t>
            </a:r>
          </a:p>
          <a:p>
            <a:endParaRPr lang="ru-RU" dirty="0"/>
          </a:p>
        </p:txBody>
      </p:sp>
    </p:spTree>
    <p:extLst>
      <p:ext uri="{BB962C8B-B14F-4D97-AF65-F5344CB8AC3E}">
        <p14:creationId xmlns:p14="http://schemas.microsoft.com/office/powerpoint/2010/main" val="474505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DEFB664-0C5C-4106-889B-6316DF5C27EE}"/>
              </a:ext>
            </a:extLst>
          </p:cNvPr>
          <p:cNvSpPr>
            <a:spLocks noGrp="1"/>
          </p:cNvSpPr>
          <p:nvPr>
            <p:ph type="ctrTitle"/>
          </p:nvPr>
        </p:nvSpPr>
        <p:spPr>
          <a:xfrm>
            <a:off x="685800" y="484187"/>
            <a:ext cx="7772400" cy="1470025"/>
          </a:xfrm>
        </p:spPr>
        <p:txBody>
          <a:bodyPr>
            <a:normAutofit fontScale="90000"/>
          </a:bodyPr>
          <a:lstStyle/>
          <a:p>
            <a:r>
              <a:rPr lang="ru-RU" dirty="0"/>
              <a:t>Совет № 3. Отрабатывайте каждую формулу</a:t>
            </a:r>
            <a:br>
              <a:rPr lang="ru-RU" dirty="0"/>
            </a:br>
            <a:endParaRPr lang="ru-RU" dirty="0"/>
          </a:p>
        </p:txBody>
      </p:sp>
      <p:sp>
        <p:nvSpPr>
          <p:cNvPr id="3" name="Подзаголовок 2">
            <a:extLst>
              <a:ext uri="{FF2B5EF4-FFF2-40B4-BE49-F238E27FC236}">
                <a16:creationId xmlns="" xmlns:a16="http://schemas.microsoft.com/office/drawing/2014/main" id="{A6F496AE-3851-4A71-A1E4-50D8CF0E439D}"/>
              </a:ext>
            </a:extLst>
          </p:cNvPr>
          <p:cNvSpPr>
            <a:spLocks noGrp="1"/>
          </p:cNvSpPr>
          <p:nvPr>
            <p:ph type="subTitle" idx="1"/>
          </p:nvPr>
        </p:nvSpPr>
        <p:spPr>
          <a:xfrm>
            <a:off x="685800" y="1954211"/>
            <a:ext cx="7918648" cy="4419601"/>
          </a:xfrm>
        </p:spPr>
        <p:txBody>
          <a:bodyPr>
            <a:normAutofit fontScale="77500" lnSpcReduction="20000"/>
          </a:bodyPr>
          <a:lstStyle/>
          <a:p>
            <a:pPr algn="l"/>
            <a:r>
              <a:rPr lang="ru-RU" sz="4700" dirty="0">
                <a:solidFill>
                  <a:srgbClr val="04121B"/>
                </a:solidFill>
                <a:latin typeface="StratosSkyeng"/>
              </a:rPr>
              <a:t>Совет № 4. Много практикуйтесь</a:t>
            </a:r>
          </a:p>
          <a:p>
            <a:r>
              <a:rPr lang="ru-RU" dirty="0">
                <a:solidFill>
                  <a:schemeClr val="tx1"/>
                </a:solidFill>
              </a:rPr>
              <a:t>Сделать это можно несколькими способами:</a:t>
            </a:r>
          </a:p>
          <a:p>
            <a:pPr marL="457200" indent="-457200" algn="l">
              <a:buFont typeface="Arial" panose="020B0604020202020204" pitchFamily="34" charset="0"/>
              <a:buChar char="•"/>
            </a:pPr>
            <a:r>
              <a:rPr lang="ru-RU" dirty="0">
                <a:solidFill>
                  <a:schemeClr val="tx1"/>
                </a:solidFill>
              </a:rPr>
              <a:t>решать демоверсии ОГЭ по физике на сайте ФИПИ;</a:t>
            </a:r>
          </a:p>
          <a:p>
            <a:pPr marL="514350" indent="-514350" algn="l">
              <a:buFont typeface="Arial" panose="020B0604020202020204" pitchFamily="34" charset="0"/>
              <a:buChar char="•"/>
            </a:pPr>
            <a:r>
              <a:rPr lang="ru-RU" dirty="0">
                <a:solidFill>
                  <a:schemeClr val="tx1"/>
                </a:solidFill>
              </a:rPr>
              <a:t>практиковаться на задачах из «Открытого банка заданий»;</a:t>
            </a:r>
          </a:p>
          <a:p>
            <a:pPr marL="457200" indent="-457200" algn="l">
              <a:buFont typeface="Arial" panose="020B0604020202020204" pitchFamily="34" charset="0"/>
              <a:buChar char="•"/>
            </a:pPr>
            <a:r>
              <a:rPr lang="ru-RU" dirty="0">
                <a:solidFill>
                  <a:schemeClr val="tx1"/>
                </a:solidFill>
              </a:rPr>
              <a:t>заниматься подготовкой с</a:t>
            </a:r>
            <a:r>
              <a:rPr lang="ru-RU" dirty="0"/>
              <a:t> </a:t>
            </a:r>
            <a:r>
              <a:rPr lang="ru-RU" dirty="0">
                <a:hlinkClick r:id="rId2"/>
              </a:rPr>
              <a:t>репетитором по физике</a:t>
            </a:r>
            <a:r>
              <a:rPr lang="ru-RU" dirty="0"/>
              <a:t>, </a:t>
            </a:r>
            <a:r>
              <a:rPr lang="ru-RU" dirty="0">
                <a:solidFill>
                  <a:schemeClr val="tx1"/>
                </a:solidFill>
              </a:rPr>
              <a:t>который будет подбирать для практики задания, похожие на экзаменационные;</a:t>
            </a:r>
          </a:p>
          <a:p>
            <a:pPr marL="457200" indent="-457200" algn="l">
              <a:buFont typeface="Arial" panose="020B0604020202020204" pitchFamily="34" charset="0"/>
              <a:buChar char="•"/>
            </a:pPr>
            <a:r>
              <a:rPr lang="ru-RU" dirty="0">
                <a:solidFill>
                  <a:schemeClr val="tx1"/>
                </a:solidFill>
              </a:rPr>
              <a:t>сдавать пробные экзамены</a:t>
            </a:r>
            <a:r>
              <a:rPr lang="ru-RU" dirty="0"/>
              <a:t>.</a:t>
            </a:r>
          </a:p>
          <a:p>
            <a:endParaRPr lang="ru-RU" dirty="0"/>
          </a:p>
        </p:txBody>
      </p:sp>
    </p:spTree>
    <p:extLst>
      <p:ext uri="{BB962C8B-B14F-4D97-AF65-F5344CB8AC3E}">
        <p14:creationId xmlns:p14="http://schemas.microsoft.com/office/powerpoint/2010/main" val="3432449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568952" cy="2448272"/>
          </a:xfrm>
        </p:spPr>
        <p:txBody>
          <a:bodyPr>
            <a:normAutofit lnSpcReduction="10000"/>
          </a:bodyPr>
          <a:lstStyle/>
          <a:p>
            <a:pPr algn="ctr"/>
            <a:r>
              <a:rPr lang="ru-RU" b="1" dirty="0">
                <a:latin typeface="Times New Roman" pitchFamily="18" charset="0"/>
                <a:cs typeface="Times New Roman" pitchFamily="18" charset="0"/>
              </a:rPr>
              <a:t>Даны весы, гири, свечка, спички. Как сделать так, чтобы весы находились минуту в равновесии, а потом нарушилось их равновесие. Прикасаться к весам и чашечкам этих весов - запрещено.</a:t>
            </a:r>
          </a:p>
        </p:txBody>
      </p:sp>
      <p:pic>
        <p:nvPicPr>
          <p:cNvPr id="22530" name="Picture 2" descr="http://im0-tub-ru.yandex.net/i?id=250143268-56-72&amp;n=21"/>
          <p:cNvPicPr>
            <a:picLocks noChangeAspect="1" noChangeArrowheads="1"/>
          </p:cNvPicPr>
          <p:nvPr/>
        </p:nvPicPr>
        <p:blipFill>
          <a:blip r:embed="rId2" cstate="print"/>
          <a:srcRect/>
          <a:stretch>
            <a:fillRect/>
          </a:stretch>
        </p:blipFill>
        <p:spPr bwMode="auto">
          <a:xfrm>
            <a:off x="5148064" y="3861048"/>
            <a:ext cx="3672408" cy="2448272"/>
          </a:xfrm>
          <a:prstGeom prst="rect">
            <a:avLst/>
          </a:prstGeom>
          <a:noFill/>
        </p:spPr>
      </p:pic>
      <p:pic>
        <p:nvPicPr>
          <p:cNvPr id="22534" name="Picture 6" descr="http://mob-news.com.ua/wp-content/uploads/2010/12/%D0%B2%D0%B5%D1%81%D1%8B.jpg"/>
          <p:cNvPicPr>
            <a:picLocks noChangeAspect="1" noChangeArrowheads="1"/>
          </p:cNvPicPr>
          <p:nvPr/>
        </p:nvPicPr>
        <p:blipFill>
          <a:blip r:embed="rId3" cstate="print"/>
          <a:srcRect/>
          <a:stretch>
            <a:fillRect/>
          </a:stretch>
        </p:blipFill>
        <p:spPr bwMode="auto">
          <a:xfrm>
            <a:off x="539552" y="2564904"/>
            <a:ext cx="2962275" cy="3810000"/>
          </a:xfrm>
          <a:prstGeom prst="rect">
            <a:avLst/>
          </a:prstGeom>
          <a:noFill/>
        </p:spPr>
      </p:pic>
      <p:pic>
        <p:nvPicPr>
          <p:cNvPr id="22536" name="Picture 8" descr="http://arstyle.org/uploads/posts/2010-01/1264688236_1217163024_2.jpg"/>
          <p:cNvPicPr>
            <a:picLocks noChangeAspect="1" noChangeArrowheads="1"/>
          </p:cNvPicPr>
          <p:nvPr/>
        </p:nvPicPr>
        <p:blipFill>
          <a:blip r:embed="rId4" cstate="print"/>
          <a:srcRect l="3196" t="29054" r="4123" b="17681"/>
          <a:stretch>
            <a:fillRect/>
          </a:stretch>
        </p:blipFill>
        <p:spPr bwMode="auto">
          <a:xfrm>
            <a:off x="3203848" y="5589240"/>
            <a:ext cx="2088232" cy="792088"/>
          </a:xfrm>
          <a:prstGeom prst="rect">
            <a:avLst/>
          </a:prstGeom>
          <a:noFill/>
        </p:spPr>
      </p:pic>
      <p:sp>
        <p:nvSpPr>
          <p:cNvPr id="6" name="Выгнутая вправо стрелка 5">
            <a:hlinkClick r:id="rId5" action="ppaction://hlinksldjump"/>
          </p:cNvPr>
          <p:cNvSpPr/>
          <p:nvPr/>
        </p:nvSpPr>
        <p:spPr>
          <a:xfrm>
            <a:off x="179512" y="6093296"/>
            <a:ext cx="731520" cy="568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2482634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92696"/>
            <a:ext cx="8291264" cy="1324744"/>
          </a:xfrm>
        </p:spPr>
        <p:txBody>
          <a:bodyPr/>
          <a:lstStyle/>
          <a:p>
            <a:pPr algn="ctr"/>
            <a:r>
              <a:rPr lang="ru-RU" b="1" dirty="0">
                <a:latin typeface="Times New Roman" pitchFamily="18" charset="0"/>
                <a:cs typeface="Times New Roman" pitchFamily="18" charset="0"/>
              </a:rPr>
              <a:t>Почему верблюды легко передвигаются по песку?</a:t>
            </a:r>
            <a:endParaRPr lang="ru-RU" dirty="0">
              <a:latin typeface="Times New Roman" pitchFamily="18" charset="0"/>
              <a:cs typeface="Times New Roman" pitchFamily="18" charset="0"/>
            </a:endParaRPr>
          </a:p>
        </p:txBody>
      </p:sp>
      <p:pic>
        <p:nvPicPr>
          <p:cNvPr id="39938" name="Picture 2" descr="http://www.sostav.ru/articles/rus/2004/columns/gallery/images/big/20001-02447.jpg"/>
          <p:cNvPicPr>
            <a:picLocks noChangeAspect="1" noChangeArrowheads="1"/>
          </p:cNvPicPr>
          <p:nvPr/>
        </p:nvPicPr>
        <p:blipFill>
          <a:blip r:embed="rId2" cstate="print"/>
          <a:srcRect l="11502" r="665" b="23146"/>
          <a:stretch>
            <a:fillRect/>
          </a:stretch>
        </p:blipFill>
        <p:spPr bwMode="auto">
          <a:xfrm>
            <a:off x="755576" y="1916832"/>
            <a:ext cx="6048672" cy="3528392"/>
          </a:xfrm>
          <a:prstGeom prst="rect">
            <a:avLst/>
          </a:prstGeom>
          <a:noFill/>
        </p:spPr>
      </p:pic>
      <p:pic>
        <p:nvPicPr>
          <p:cNvPr id="39940" name="Picture 4" descr="http://elkin52.narod.ru/biofizika/soo/images/verb.jpg"/>
          <p:cNvPicPr>
            <a:picLocks noChangeAspect="1" noChangeArrowheads="1"/>
          </p:cNvPicPr>
          <p:nvPr/>
        </p:nvPicPr>
        <p:blipFill>
          <a:blip r:embed="rId3" cstate="print"/>
          <a:srcRect/>
          <a:stretch>
            <a:fillRect/>
          </a:stretch>
        </p:blipFill>
        <p:spPr bwMode="auto">
          <a:xfrm>
            <a:off x="6084168" y="4077072"/>
            <a:ext cx="2862836" cy="2462040"/>
          </a:xfrm>
          <a:prstGeom prst="rect">
            <a:avLst/>
          </a:prstGeom>
          <a:noFill/>
        </p:spPr>
      </p:pic>
      <p:sp>
        <p:nvSpPr>
          <p:cNvPr id="5" name="Выгнутая вправо стрелка 4">
            <a:hlinkClick r:id="rId4" action="ppaction://hlinksldjump"/>
          </p:cNvPr>
          <p:cNvSpPr/>
          <p:nvPr/>
        </p:nvSpPr>
        <p:spPr>
          <a:xfrm>
            <a:off x="179512" y="6093296"/>
            <a:ext cx="731520" cy="568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1628515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291264" cy="1684784"/>
          </a:xfrm>
        </p:spPr>
        <p:txBody>
          <a:bodyPr/>
          <a:lstStyle/>
          <a:p>
            <a:pPr algn="ctr"/>
            <a:r>
              <a:rPr lang="ru-RU" b="1" dirty="0">
                <a:latin typeface="Times New Roman" pitchFamily="18" charset="0"/>
                <a:cs typeface="Times New Roman" pitchFamily="18" charset="0"/>
              </a:rPr>
              <a:t>Почему буря, которая валит живые деревья летом, часто не может свалить стоящее рядом сухое дерево?  </a:t>
            </a:r>
          </a:p>
        </p:txBody>
      </p:sp>
      <p:pic>
        <p:nvPicPr>
          <p:cNvPr id="3076" name="Picture 4" descr="http://www.grani.lv/uploads/posts/2010-08/1281282041_dscf3418.jpg"/>
          <p:cNvPicPr>
            <a:picLocks noChangeAspect="1" noChangeArrowheads="1"/>
          </p:cNvPicPr>
          <p:nvPr/>
        </p:nvPicPr>
        <p:blipFill>
          <a:blip r:embed="rId2" cstate="print"/>
          <a:srcRect/>
          <a:stretch>
            <a:fillRect/>
          </a:stretch>
        </p:blipFill>
        <p:spPr bwMode="auto">
          <a:xfrm>
            <a:off x="611560" y="2708920"/>
            <a:ext cx="4320480" cy="3241736"/>
          </a:xfrm>
          <a:prstGeom prst="rect">
            <a:avLst/>
          </a:prstGeom>
          <a:noFill/>
        </p:spPr>
      </p:pic>
      <p:pic>
        <p:nvPicPr>
          <p:cNvPr id="3078" name="Picture 6" descr="http://vitebskbiker.info/events/extreme_north/vitebskbiker_photos/photo48aab756cdeb54.12681918?picture"/>
          <p:cNvPicPr>
            <a:picLocks noChangeAspect="1" noChangeArrowheads="1"/>
          </p:cNvPicPr>
          <p:nvPr/>
        </p:nvPicPr>
        <p:blipFill>
          <a:blip r:embed="rId3" cstate="print"/>
          <a:srcRect l="18182" t="16667" r="13131" b="19697"/>
          <a:stretch>
            <a:fillRect/>
          </a:stretch>
        </p:blipFill>
        <p:spPr bwMode="auto">
          <a:xfrm>
            <a:off x="5364088" y="1988840"/>
            <a:ext cx="3449526" cy="4261179"/>
          </a:xfrm>
          <a:prstGeom prst="rect">
            <a:avLst/>
          </a:prstGeom>
          <a:noFill/>
        </p:spPr>
      </p:pic>
      <p:sp>
        <p:nvSpPr>
          <p:cNvPr id="5" name="Выгнутая вправо стрелка 4">
            <a:hlinkClick r:id="rId4" action="ppaction://hlinksldjump"/>
          </p:cNvPr>
          <p:cNvSpPr/>
          <p:nvPr/>
        </p:nvSpPr>
        <p:spPr>
          <a:xfrm>
            <a:off x="179512" y="6093296"/>
            <a:ext cx="731520" cy="568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2880198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76672"/>
            <a:ext cx="8064896" cy="1872208"/>
          </a:xfrm>
        </p:spPr>
        <p:txBody>
          <a:bodyPr/>
          <a:lstStyle/>
          <a:p>
            <a:pPr algn="ctr"/>
            <a:r>
              <a:rPr lang="ru-RU" b="1" dirty="0">
                <a:latin typeface="Times New Roman" pitchFamily="18" charset="0"/>
                <a:cs typeface="Times New Roman" pitchFamily="18" charset="0"/>
              </a:rPr>
              <a:t>В каком из  кувшинов лучше хранить молоко без холодильника ?</a:t>
            </a:r>
          </a:p>
        </p:txBody>
      </p:sp>
      <p:pic>
        <p:nvPicPr>
          <p:cNvPr id="27654" name="Picture 6" descr="http://ny-shop.ru/products_pictures/f8.jpg"/>
          <p:cNvPicPr>
            <a:picLocks noChangeAspect="1" noChangeArrowheads="1"/>
          </p:cNvPicPr>
          <p:nvPr/>
        </p:nvPicPr>
        <p:blipFill>
          <a:blip r:embed="rId2" cstate="print"/>
          <a:srcRect/>
          <a:stretch>
            <a:fillRect/>
          </a:stretch>
        </p:blipFill>
        <p:spPr bwMode="auto">
          <a:xfrm>
            <a:off x="1763688" y="1916832"/>
            <a:ext cx="5976664" cy="4482498"/>
          </a:xfrm>
          <a:prstGeom prst="rect">
            <a:avLst/>
          </a:prstGeom>
          <a:noFill/>
        </p:spPr>
      </p:pic>
      <p:sp>
        <p:nvSpPr>
          <p:cNvPr id="4" name="Выгнутая вправо стрелка 3">
            <a:hlinkClick r:id="rId3" action="ppaction://hlinksldjump"/>
          </p:cNvPr>
          <p:cNvSpPr/>
          <p:nvPr/>
        </p:nvSpPr>
        <p:spPr>
          <a:xfrm>
            <a:off x="179512" y="6093296"/>
            <a:ext cx="731520" cy="568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2540884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19256" cy="1612776"/>
          </a:xfrm>
        </p:spPr>
        <p:txBody>
          <a:bodyPr>
            <a:normAutofit fontScale="85000" lnSpcReduction="10000"/>
          </a:bodyPr>
          <a:lstStyle/>
          <a:p>
            <a:pPr algn="ctr"/>
            <a:r>
              <a:rPr lang="ru-RU" b="1" dirty="0">
                <a:latin typeface="Times New Roman" pitchFamily="18" charset="0"/>
                <a:cs typeface="Times New Roman" pitchFamily="18" charset="0"/>
              </a:rPr>
              <a:t>Почему если выстрелить из мелкокалиберной винтовки в варёное яйцо, то в яйце образуется отверстие. А если выстрелить в сырое яйцо, то оно разлетается вдребезги?</a:t>
            </a:r>
          </a:p>
        </p:txBody>
      </p:sp>
      <p:sp>
        <p:nvSpPr>
          <p:cNvPr id="5" name="Выгнутая вправо стрелка 4">
            <a:hlinkClick r:id="rId2" action="ppaction://hlinksldjump"/>
          </p:cNvPr>
          <p:cNvSpPr/>
          <p:nvPr/>
        </p:nvSpPr>
        <p:spPr>
          <a:xfrm>
            <a:off x="179512" y="6093296"/>
            <a:ext cx="731520" cy="568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pic>
        <p:nvPicPr>
          <p:cNvPr id="8196" name="Picture 4" descr="https://i.gifer.com/CRpH.gif"/>
          <p:cNvPicPr>
            <a:picLocks noChangeAspect="1" noChangeArrowheads="1" noCrop="1"/>
          </p:cNvPicPr>
          <p:nvPr/>
        </p:nvPicPr>
        <p:blipFill>
          <a:blip r:embed="rId3" cstate="print"/>
          <a:srcRect/>
          <a:stretch>
            <a:fillRect/>
          </a:stretch>
        </p:blipFill>
        <p:spPr bwMode="auto">
          <a:xfrm>
            <a:off x="251520" y="2420888"/>
            <a:ext cx="8640960" cy="3240360"/>
          </a:xfrm>
          <a:prstGeom prst="rect">
            <a:avLst/>
          </a:prstGeom>
          <a:noFill/>
        </p:spPr>
      </p:pic>
    </p:spTree>
    <p:extLst>
      <p:ext uri="{BB962C8B-B14F-4D97-AF65-F5344CB8AC3E}">
        <p14:creationId xmlns:p14="http://schemas.microsoft.com/office/powerpoint/2010/main" val="280179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337997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052736"/>
            <a:ext cx="7772400" cy="1470025"/>
          </a:xfrm>
        </p:spPr>
        <p:txBody>
          <a:bodyPr>
            <a:normAutofit fontScale="90000"/>
          </a:bodyPr>
          <a:lstStyle/>
          <a:p>
            <a:r>
              <a:rPr lang="ru-RU" sz="3600" dirty="0">
                <a:solidFill>
                  <a:prstClr val="black"/>
                </a:solidFill>
                <a:ea typeface="Times New Roman"/>
                <a:cs typeface="Times New Roman"/>
              </a:rPr>
              <a:t/>
            </a:r>
            <a:br>
              <a:rPr lang="ru-RU" sz="3600" dirty="0">
                <a:solidFill>
                  <a:prstClr val="black"/>
                </a:solidFill>
                <a:ea typeface="Times New Roman"/>
                <a:cs typeface="Times New Roman"/>
              </a:rPr>
            </a:br>
            <a:r>
              <a:rPr lang="ru-RU" sz="4000" dirty="0">
                <a:solidFill>
                  <a:prstClr val="black"/>
                </a:solidFill>
                <a:latin typeface="Times New Roman CYR"/>
                <a:ea typeface="Times New Roman"/>
                <a:cs typeface="Times New Roman"/>
              </a:rPr>
              <a:t>Класс делится на группы. В каждой группе выбирается командир, который  координирует работу  группы, отмечает активность учащихся в группе.</a:t>
            </a:r>
            <a:endParaRPr lang="ru-RU" dirty="0"/>
          </a:p>
        </p:txBody>
      </p:sp>
      <p:sp>
        <p:nvSpPr>
          <p:cNvPr id="3" name="Подзаголовок 2"/>
          <p:cNvSpPr>
            <a:spLocks noGrp="1"/>
          </p:cNvSpPr>
          <p:nvPr>
            <p:ph type="subTitle" idx="1"/>
          </p:nvPr>
        </p:nvSpPr>
        <p:spPr>
          <a:xfrm>
            <a:off x="1331640" y="3429000"/>
            <a:ext cx="7200800" cy="2880320"/>
          </a:xfrm>
        </p:spPr>
        <p:txBody>
          <a:bodyPr>
            <a:normAutofit fontScale="70000" lnSpcReduction="20000"/>
          </a:bodyPr>
          <a:lstStyle/>
          <a:p>
            <a:pPr>
              <a:spcAft>
                <a:spcPts val="0"/>
              </a:spcAft>
            </a:pPr>
            <a:r>
              <a:rPr lang="ru-RU" dirty="0">
                <a:solidFill>
                  <a:srgbClr val="000000"/>
                </a:solidFill>
                <a:effectLst/>
                <a:latin typeface="Times New Roman"/>
                <a:ea typeface="Times New Roman"/>
              </a:rPr>
              <a:t>Задания </a:t>
            </a:r>
            <a:r>
              <a:rPr lang="ru-RU" dirty="0" err="1">
                <a:solidFill>
                  <a:srgbClr val="000000"/>
                </a:solidFill>
                <a:effectLst/>
                <a:latin typeface="Times New Roman"/>
                <a:ea typeface="Times New Roman"/>
              </a:rPr>
              <a:t>КИМов</a:t>
            </a:r>
            <a:r>
              <a:rPr lang="ru-RU" dirty="0">
                <a:solidFill>
                  <a:srgbClr val="000000"/>
                </a:solidFill>
                <a:effectLst/>
                <a:latin typeface="Times New Roman"/>
                <a:ea typeface="Times New Roman"/>
              </a:rPr>
              <a:t> охватывают всю программу. Любой пробел в знаниях обернётся потерей баллов. А второе, и самое трудное в подготовке к ОГЭ,— это как раз научиться решать физические задачи. В физике нет алгоритмов и готовых рецептов. Каждая задача уникальна и требует своего особенного подхода. Чтобы увидеть путь решения, нужны знания, навыки и развитая интуиция. Всё это приходит с опытом. А опыт нарабатывается в результате решения десятков и сотен задач. </a:t>
            </a:r>
            <a:endParaRPr lang="ru-RU" dirty="0">
              <a:effectLst/>
              <a:latin typeface="Times New Roman"/>
              <a:ea typeface="Times New Roman"/>
            </a:endParaRPr>
          </a:p>
        </p:txBody>
      </p:sp>
    </p:spTree>
    <p:extLst>
      <p:ext uri="{BB962C8B-B14F-4D97-AF65-F5344CB8AC3E}">
        <p14:creationId xmlns:p14="http://schemas.microsoft.com/office/powerpoint/2010/main" val="715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nSpc>
                <a:spcPct val="115000"/>
              </a:lnSpc>
              <a:spcAft>
                <a:spcPts val="1000"/>
              </a:spcAft>
            </a:pPr>
            <a:r>
              <a:rPr lang="ru-RU" dirty="0">
                <a:latin typeface="Times New Roman CYR"/>
                <a:ea typeface="Times New Roman"/>
                <a:cs typeface="Times New Roman"/>
              </a:rPr>
              <a:t>Команда первая, ответившая на задание, получает право первой озвучить решение. Если ответ неверный, то другая команда имеет возможность ответить на это задание. </a:t>
            </a:r>
            <a:endParaRPr lang="ru-RU" sz="2800" dirty="0">
              <a:ea typeface="Times New Roman"/>
              <a:cs typeface="Times New Roman"/>
            </a:endParaRPr>
          </a:p>
          <a:p>
            <a:endParaRPr lang="ru-RU" dirty="0"/>
          </a:p>
        </p:txBody>
      </p:sp>
    </p:spTree>
    <p:extLst>
      <p:ext uri="{BB962C8B-B14F-4D97-AF65-F5344CB8AC3E}">
        <p14:creationId xmlns:p14="http://schemas.microsoft.com/office/powerpoint/2010/main" val="72895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H="1">
            <a:off x="395536" y="1196752"/>
            <a:ext cx="8280920" cy="1470025"/>
          </a:xfrm>
        </p:spPr>
        <p:txBody>
          <a:bodyPr>
            <a:normAutofit fontScale="90000"/>
          </a:bodyPr>
          <a:lstStyle/>
          <a:p>
            <a:pPr>
              <a:lnSpc>
                <a:spcPct val="115000"/>
              </a:lnSpc>
              <a:spcAft>
                <a:spcPts val="0"/>
              </a:spcAft>
            </a:pPr>
            <a:r>
              <a:rPr lang="ru-RU" sz="2700" b="1" dirty="0">
                <a:solidFill>
                  <a:srgbClr val="C00000"/>
                </a:solidFill>
                <a:effectLst/>
                <a:latin typeface="Times New Roman"/>
                <a:ea typeface="Times New Roman"/>
                <a:cs typeface="Times New Roman"/>
              </a:rPr>
              <a:t>1</a:t>
            </a:r>
            <a:r>
              <a:rPr lang="ru-RU" sz="2700" dirty="0">
                <a:effectLst/>
                <a:latin typeface="Times New Roman"/>
                <a:ea typeface="Times New Roman"/>
                <a:cs typeface="Times New Roman"/>
              </a:rPr>
              <a:t>.   Установите соответствие между приборами и физическими величинами, которые они измеряют. К каждой позиции первого столбца подберите соответствующую позицию второго и запишите в таблицу выбранные цифры под соответствующими буквами</a:t>
            </a:r>
            <a:r>
              <a:rPr lang="ru-RU" dirty="0">
                <a:effectLst/>
                <a:latin typeface="Times New Roman"/>
                <a:ea typeface="Times New Roman"/>
                <a:cs typeface="Times New Roman"/>
              </a:rPr>
              <a:t>.</a:t>
            </a:r>
            <a:r>
              <a:rPr lang="ru-RU" sz="4000" dirty="0">
                <a:ea typeface="Calibri"/>
                <a:cs typeface="Times New Roman"/>
              </a:rPr>
              <a:t/>
            </a:r>
            <a:br>
              <a:rPr lang="ru-RU" sz="4000" dirty="0">
                <a:ea typeface="Calibri"/>
                <a:cs typeface="Times New Roman"/>
              </a:rPr>
            </a:br>
            <a:endParaRPr lang="ru-RU" dirty="0"/>
          </a:p>
        </p:txBody>
      </p:sp>
      <p:sp>
        <p:nvSpPr>
          <p:cNvPr id="3" name="Подзаголовок 2"/>
          <p:cNvSpPr>
            <a:spLocks noGrp="1"/>
          </p:cNvSpPr>
          <p:nvPr>
            <p:ph type="subTitle" idx="1"/>
          </p:nvPr>
        </p:nvSpPr>
        <p:spPr>
          <a:xfrm>
            <a:off x="899592" y="2852936"/>
            <a:ext cx="6832848" cy="3456384"/>
          </a:xfrm>
        </p:spPr>
        <p:txBody>
          <a:bodyPr>
            <a:noAutofit/>
          </a:bodyPr>
          <a:lstStyle/>
          <a:p>
            <a:r>
              <a:rPr lang="ru-RU" sz="1800" b="1" dirty="0">
                <a:solidFill>
                  <a:srgbClr val="C00000"/>
                </a:solidFill>
              </a:rPr>
              <a:t>ПРИБОР</a:t>
            </a:r>
          </a:p>
          <a:p>
            <a:endParaRPr lang="ru-RU" sz="1400" b="1" dirty="0"/>
          </a:p>
          <a:p>
            <a:r>
              <a:rPr lang="ru-RU" sz="1400" b="1" dirty="0">
                <a:solidFill>
                  <a:schemeClr val="tx1">
                    <a:lumMod val="95000"/>
                    <a:lumOff val="5000"/>
                  </a:schemeClr>
                </a:solidFill>
              </a:rPr>
              <a:t>А)  электрометр</a:t>
            </a:r>
          </a:p>
          <a:p>
            <a:r>
              <a:rPr lang="ru-RU" sz="1400" b="1" dirty="0">
                <a:solidFill>
                  <a:schemeClr val="tx1">
                    <a:lumMod val="95000"/>
                    <a:lumOff val="5000"/>
                  </a:schemeClr>
                </a:solidFill>
              </a:rPr>
              <a:t>Б)  амперметр</a:t>
            </a:r>
          </a:p>
          <a:p>
            <a:r>
              <a:rPr lang="ru-RU" sz="1400" b="1" dirty="0">
                <a:solidFill>
                  <a:schemeClr val="tx1">
                    <a:lumMod val="95000"/>
                    <a:lumOff val="5000"/>
                  </a:schemeClr>
                </a:solidFill>
              </a:rPr>
              <a:t>B)  вольтметр</a:t>
            </a:r>
          </a:p>
          <a:p>
            <a:endParaRPr lang="ru-RU" sz="1400" b="1" dirty="0"/>
          </a:p>
          <a:p>
            <a:endParaRPr lang="ru-RU" sz="1400" b="1" dirty="0"/>
          </a:p>
          <a:p>
            <a:r>
              <a:rPr lang="ru-RU" sz="1800" b="1" dirty="0">
                <a:solidFill>
                  <a:srgbClr val="C00000"/>
                </a:solidFill>
              </a:rPr>
              <a:t>Физические величины</a:t>
            </a:r>
          </a:p>
          <a:p>
            <a:r>
              <a:rPr lang="ru-RU" sz="1400" b="1" dirty="0">
                <a:solidFill>
                  <a:schemeClr val="tx1">
                    <a:lumMod val="95000"/>
                    <a:lumOff val="5000"/>
                  </a:schemeClr>
                </a:solidFill>
              </a:rPr>
              <a:t>1)   электрический заряд</a:t>
            </a:r>
          </a:p>
          <a:p>
            <a:r>
              <a:rPr lang="ru-RU" sz="1400" b="1" dirty="0">
                <a:solidFill>
                  <a:schemeClr val="tx1">
                    <a:lumMod val="95000"/>
                    <a:lumOff val="5000"/>
                  </a:schemeClr>
                </a:solidFill>
              </a:rPr>
              <a:t>2)   электрическое сопротивление</a:t>
            </a:r>
          </a:p>
          <a:p>
            <a:r>
              <a:rPr lang="ru-RU" sz="1400" b="1" dirty="0">
                <a:solidFill>
                  <a:schemeClr val="tx1">
                    <a:lumMod val="95000"/>
                    <a:lumOff val="5000"/>
                  </a:schemeClr>
                </a:solidFill>
              </a:rPr>
              <a:t>3)   сила тока</a:t>
            </a:r>
          </a:p>
          <a:p>
            <a:r>
              <a:rPr lang="ru-RU" sz="1400" b="1" dirty="0">
                <a:solidFill>
                  <a:schemeClr val="tx1">
                    <a:lumMod val="95000"/>
                    <a:lumOff val="5000"/>
                  </a:schemeClr>
                </a:solidFill>
              </a:rPr>
              <a:t>4)   электрическое напряжение</a:t>
            </a:r>
          </a:p>
          <a:p>
            <a:r>
              <a:rPr lang="ru-RU" sz="1400" b="1" dirty="0">
                <a:solidFill>
                  <a:schemeClr val="tx1">
                    <a:lumMod val="95000"/>
                    <a:lumOff val="5000"/>
                  </a:schemeClr>
                </a:solidFill>
              </a:rPr>
              <a:t>5)   мощность электрического тока              </a:t>
            </a:r>
          </a:p>
        </p:txBody>
      </p:sp>
      <p:graphicFrame>
        <p:nvGraphicFramePr>
          <p:cNvPr id="5" name="Таблица 4"/>
          <p:cNvGraphicFramePr>
            <a:graphicFrameLocks noGrp="1"/>
          </p:cNvGraphicFramePr>
          <p:nvPr>
            <p:extLst>
              <p:ext uri="{D42A27DB-BD31-4B8C-83A1-F6EECF244321}">
                <p14:modId xmlns:p14="http://schemas.microsoft.com/office/powerpoint/2010/main" val="3836658719"/>
              </p:ext>
            </p:extLst>
          </p:nvPr>
        </p:nvGraphicFramePr>
        <p:xfrm>
          <a:off x="7452320" y="6093296"/>
          <a:ext cx="1368152" cy="420624"/>
        </p:xfrm>
        <a:graphic>
          <a:graphicData uri="http://schemas.openxmlformats.org/drawingml/2006/table">
            <a:tbl>
              <a:tblPr firstRow="1" firstCol="1" bandRow="1"/>
              <a:tblGrid>
                <a:gridCol w="576370">
                  <a:extLst>
                    <a:ext uri="{9D8B030D-6E8A-4147-A177-3AD203B41FA5}">
                      <a16:colId xmlns="" xmlns:a16="http://schemas.microsoft.com/office/drawing/2014/main" val="20000"/>
                    </a:ext>
                  </a:extLst>
                </a:gridCol>
                <a:gridCol w="395891">
                  <a:extLst>
                    <a:ext uri="{9D8B030D-6E8A-4147-A177-3AD203B41FA5}">
                      <a16:colId xmlns="" xmlns:a16="http://schemas.microsoft.com/office/drawing/2014/main" val="20001"/>
                    </a:ext>
                  </a:extLst>
                </a:gridCol>
                <a:gridCol w="395891">
                  <a:extLst>
                    <a:ext uri="{9D8B030D-6E8A-4147-A177-3AD203B41FA5}">
                      <a16:colId xmlns="" xmlns:a16="http://schemas.microsoft.com/office/drawing/2014/main" val="20002"/>
                    </a:ext>
                  </a:extLst>
                </a:gridCol>
              </a:tblGrid>
              <a:tr h="0">
                <a:tc>
                  <a:txBody>
                    <a:bodyPr/>
                    <a:lstStyle/>
                    <a:p>
                      <a:pPr algn="ctr">
                        <a:lnSpc>
                          <a:spcPct val="115000"/>
                        </a:lnSpc>
                        <a:spcAft>
                          <a:spcPts val="1000"/>
                        </a:spcAft>
                      </a:pPr>
                      <a:r>
                        <a:rPr lang="ru-RU" sz="1200" dirty="0">
                          <a:effectLst/>
                          <a:latin typeface="Times New Roman"/>
                          <a:ea typeface="Times New Roman"/>
                          <a:cs typeface="Times New Roman"/>
                        </a:rPr>
                        <a:t>А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a:ea typeface="Times New Roman"/>
                          <a:cs typeface="Times New Roman"/>
                        </a:rPr>
                        <a:t>Б</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a:ea typeface="Times New Roman"/>
                          <a:cs typeface="Times New Roman"/>
                        </a:rPr>
                        <a:t>В</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a:lnSpc>
                          <a:spcPct val="115000"/>
                        </a:lnSpc>
                        <a:spcAft>
                          <a:spcPts val="1000"/>
                        </a:spcAft>
                      </a:pPr>
                      <a:r>
                        <a:rPr lang="ru-RU" sz="120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2175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7772400" cy="1470025"/>
          </a:xfrm>
        </p:spPr>
        <p:txBody>
          <a:bodyPr>
            <a:noAutofit/>
          </a:bodyPr>
          <a:lstStyle/>
          <a:p>
            <a:pPr>
              <a:lnSpc>
                <a:spcPct val="115000"/>
              </a:lnSpc>
              <a:spcAft>
                <a:spcPts val="1000"/>
              </a:spcAft>
            </a:pPr>
            <a:r>
              <a:rPr lang="ru-RU" sz="1800" b="1" dirty="0">
                <a:solidFill>
                  <a:srgbClr val="C00000"/>
                </a:solidFill>
                <a:effectLst/>
                <a:latin typeface="Times New Roman"/>
                <a:ea typeface="Times New Roman"/>
                <a:cs typeface="Times New Roman"/>
              </a:rPr>
              <a:t>2. </a:t>
            </a:r>
            <a:r>
              <a:rPr lang="ru-RU" sz="1800" dirty="0">
                <a:effectLst/>
                <a:latin typeface="Times New Roman"/>
                <a:ea typeface="Times New Roman"/>
                <a:cs typeface="Times New Roman"/>
              </a:rPr>
              <a:t>Установите соответствие между формулами для расчета физических величин и названиями этих величин. В формулах использованы обозначения:   — плотность; </a:t>
            </a:r>
            <a:r>
              <a:rPr lang="ru-RU" sz="1800" i="1" dirty="0">
                <a:effectLst/>
                <a:latin typeface="Times New Roman"/>
                <a:ea typeface="Times New Roman"/>
                <a:cs typeface="Times New Roman"/>
              </a:rPr>
              <a:t>h</a:t>
            </a:r>
            <a:r>
              <a:rPr lang="ru-RU" sz="1800" dirty="0">
                <a:effectLst/>
                <a:latin typeface="Times New Roman"/>
                <a:ea typeface="Times New Roman"/>
                <a:cs typeface="Times New Roman"/>
              </a:rPr>
              <a:t>  — высота столба жидкости, </a:t>
            </a:r>
            <a:r>
              <a:rPr lang="ru-RU" sz="1800" i="1" dirty="0">
                <a:effectLst/>
                <a:latin typeface="Times New Roman"/>
                <a:ea typeface="Times New Roman"/>
                <a:cs typeface="Times New Roman"/>
              </a:rPr>
              <a:t>V</a:t>
            </a:r>
            <a:r>
              <a:rPr lang="ru-RU" sz="1800" dirty="0">
                <a:effectLst/>
                <a:latin typeface="Times New Roman"/>
                <a:ea typeface="Times New Roman"/>
                <a:cs typeface="Times New Roman"/>
              </a:rPr>
              <a:t>  — объем тела, </a:t>
            </a:r>
            <a:r>
              <a:rPr lang="ru-RU" sz="1800" i="1" dirty="0">
                <a:effectLst/>
                <a:latin typeface="Times New Roman"/>
                <a:ea typeface="Times New Roman"/>
                <a:cs typeface="Times New Roman"/>
              </a:rPr>
              <a:t>g</a:t>
            </a:r>
            <a:r>
              <a:rPr lang="ru-RU" sz="1800" dirty="0">
                <a:effectLst/>
                <a:latin typeface="Times New Roman"/>
                <a:ea typeface="Times New Roman"/>
                <a:cs typeface="Times New Roman"/>
              </a:rPr>
              <a:t>  — ускорение свободного падения. К каждой позиции первого столбца подберите соответствующую позицию второго столбца и запишите в таблицу выбранные цифры под соответствующими буквами.</a:t>
            </a:r>
            <a:r>
              <a:rPr lang="ru-RU" sz="1800" dirty="0">
                <a:ea typeface="Calibri"/>
                <a:cs typeface="Times New Roman"/>
              </a:rPr>
              <a:t/>
            </a:r>
            <a:br>
              <a:rPr lang="ru-RU" sz="1800" dirty="0">
                <a:ea typeface="Calibri"/>
                <a:cs typeface="Times New Roman"/>
              </a:rPr>
            </a:br>
            <a:endParaRPr lang="ru-RU" sz="1800" dirty="0"/>
          </a:p>
        </p:txBody>
      </p:sp>
      <p:sp>
        <p:nvSpPr>
          <p:cNvPr id="3" name="Подзаголовок 2"/>
          <p:cNvSpPr>
            <a:spLocks noGrp="1"/>
          </p:cNvSpPr>
          <p:nvPr>
            <p:ph type="subTitle" idx="1"/>
          </p:nvPr>
        </p:nvSpPr>
        <p:spPr>
          <a:xfrm>
            <a:off x="251520" y="2348880"/>
            <a:ext cx="8424936" cy="3960440"/>
          </a:xfrm>
        </p:spPr>
        <p:txBody>
          <a:bodyPr/>
          <a:lstStyle/>
          <a:p>
            <a:pPr lvl="0" algn="l" fontAlgn="base">
              <a:spcBef>
                <a:spcPct val="0"/>
              </a:spcBef>
              <a:spcAft>
                <a:spcPct val="0"/>
              </a:spcAft>
            </a:pPr>
            <a: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ФОРМУЛЫ                                                             </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lvl="0" algn="l" eaLnBrk="0" fontAlgn="base" hangingPunct="0">
              <a:spcBef>
                <a:spcPct val="0"/>
              </a:spcBef>
              <a:spcAft>
                <a:spcPct val="0"/>
              </a:spcAft>
            </a:pPr>
            <a: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А)  </a:t>
            </a:r>
            <a:endParaRPr kumimoji="0" lang="ru-RU" sz="4400" b="0" i="0" u="none" strike="noStrike" cap="none" normalizeH="0" baseline="0" dirty="0">
              <a:ln>
                <a:noFill/>
              </a:ln>
              <a:solidFill>
                <a:schemeClr val="tx1"/>
              </a:solidFill>
              <a:effectLst/>
              <a:latin typeface="Arial" pitchFamily="34" charset="0"/>
              <a:cs typeface="Arial" pitchFamily="34" charset="0"/>
            </a:endParaRPr>
          </a:p>
          <a:p>
            <a:endParaRPr lang="ru-RU" dirty="0"/>
          </a:p>
        </p:txBody>
      </p:sp>
      <p:pic>
        <p:nvPicPr>
          <p:cNvPr id="2060" name="Рисунок 6" descr="Описание:  \rho g 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9599"/>
            <a:ext cx="2448272" cy="1284902"/>
          </a:xfrm>
          <a:prstGeom prst="rect">
            <a:avLst/>
          </a:prstGeom>
          <a:noFill/>
          <a:extLst>
            <a:ext uri="{909E8E84-426E-40DD-AFC4-6F175D3DCCD1}">
              <a14:hiddenFill xmlns:a14="http://schemas.microsoft.com/office/drawing/2010/main">
                <a:solidFill>
                  <a:srgbClr val="FFFFFF"/>
                </a:solidFill>
              </a14:hiddenFill>
            </a:ext>
          </a:extLst>
        </p:spPr>
      </p:pic>
      <p:pic>
        <p:nvPicPr>
          <p:cNvPr id="2059" name="Рисунок 7" descr="Описание: \rho g V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65104"/>
            <a:ext cx="2702195"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p:cNvSpPr>
            <a:spLocks noChangeArrowheads="1"/>
          </p:cNvSpPr>
          <p:nvPr/>
        </p:nvSpPr>
        <p:spPr bwMode="auto">
          <a:xfrm>
            <a:off x="112159" y="5129409"/>
            <a:ext cx="5918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Б)</a:t>
            </a:r>
            <a:r>
              <a:rPr kumimoji="0" lang="ru-RU"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0" name="Прямоугольник 9"/>
          <p:cNvSpPr/>
          <p:nvPr/>
        </p:nvSpPr>
        <p:spPr>
          <a:xfrm>
            <a:off x="4427984" y="2304786"/>
            <a:ext cx="4572000" cy="3539430"/>
          </a:xfrm>
          <a:prstGeom prst="rect">
            <a:avLst/>
          </a:prstGeom>
        </p:spPr>
        <p:txBody>
          <a:bodyPr>
            <a:spAutoFit/>
          </a:bodyPr>
          <a:lstStyle/>
          <a:p>
            <a:r>
              <a:rPr lang="ru-RU" sz="2800" dirty="0"/>
              <a:t>ФИЗИЧЕСКИЕ ВЕЛИЧИНЫ</a:t>
            </a:r>
          </a:p>
          <a:p>
            <a:r>
              <a:rPr lang="ru-RU" sz="2800" dirty="0"/>
              <a:t> </a:t>
            </a:r>
          </a:p>
          <a:p>
            <a:r>
              <a:rPr lang="ru-RU" sz="2800" dirty="0"/>
              <a:t>1)  плотность тела</a:t>
            </a:r>
          </a:p>
          <a:p>
            <a:r>
              <a:rPr lang="ru-RU" sz="2800" dirty="0"/>
              <a:t>2)  гидростатическое давление жидкости</a:t>
            </a:r>
          </a:p>
          <a:p>
            <a:r>
              <a:rPr lang="ru-RU" sz="2800" dirty="0"/>
              <a:t>3)  силы Архимеда</a:t>
            </a:r>
          </a:p>
          <a:p>
            <a:r>
              <a:rPr lang="ru-RU" sz="2800" dirty="0"/>
              <a:t>4)  плотность молекул в некотором объеме</a:t>
            </a:r>
          </a:p>
        </p:txBody>
      </p:sp>
      <p:graphicFrame>
        <p:nvGraphicFramePr>
          <p:cNvPr id="11" name="Таблица 10"/>
          <p:cNvGraphicFramePr>
            <a:graphicFrameLocks noGrp="1"/>
          </p:cNvGraphicFramePr>
          <p:nvPr>
            <p:extLst>
              <p:ext uri="{D42A27DB-BD31-4B8C-83A1-F6EECF244321}">
                <p14:modId xmlns:p14="http://schemas.microsoft.com/office/powerpoint/2010/main" val="1340484771"/>
              </p:ext>
            </p:extLst>
          </p:nvPr>
        </p:nvGraphicFramePr>
        <p:xfrm>
          <a:off x="3419872" y="5900510"/>
          <a:ext cx="2016225" cy="385572"/>
        </p:xfrm>
        <a:graphic>
          <a:graphicData uri="http://schemas.openxmlformats.org/drawingml/2006/table">
            <a:tbl>
              <a:tblPr firstRow="1" firstCol="1" bandRow="1"/>
              <a:tblGrid>
                <a:gridCol w="936104">
                  <a:extLst>
                    <a:ext uri="{9D8B030D-6E8A-4147-A177-3AD203B41FA5}">
                      <a16:colId xmlns="" xmlns:a16="http://schemas.microsoft.com/office/drawing/2014/main" val="20000"/>
                    </a:ext>
                  </a:extLst>
                </a:gridCol>
                <a:gridCol w="1080121">
                  <a:extLst>
                    <a:ext uri="{9D8B030D-6E8A-4147-A177-3AD203B41FA5}">
                      <a16:colId xmlns="" xmlns:a16="http://schemas.microsoft.com/office/drawing/2014/main" val="20001"/>
                    </a:ext>
                  </a:extLst>
                </a:gridCol>
              </a:tblGrid>
              <a:tr h="158624">
                <a:tc>
                  <a:txBody>
                    <a:bodyPr/>
                    <a:lstStyle/>
                    <a:p>
                      <a:pPr algn="l">
                        <a:lnSpc>
                          <a:spcPct val="115000"/>
                        </a:lnSpc>
                        <a:spcAft>
                          <a:spcPts val="0"/>
                        </a:spcAft>
                      </a:pPr>
                      <a:r>
                        <a:rPr lang="ru-RU" sz="1100" dirty="0">
                          <a:effectLst/>
                          <a:latin typeface="Calibri"/>
                          <a:ea typeface="Calibri"/>
                          <a:cs typeface="Times New Roman"/>
                        </a:rPr>
                        <a:t>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a:effectLst/>
                          <a:latin typeface="Calibri"/>
                          <a:ea typeface="Calibri"/>
                          <a:cs typeface="Times New Roman"/>
                        </a:rPr>
                        <a:t>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6170">
                <a:tc>
                  <a:txBody>
                    <a:bodyPr/>
                    <a:lstStyle/>
                    <a:p>
                      <a:pPr algn="l">
                        <a:lnSpc>
                          <a:spcPct val="115000"/>
                        </a:lnSpc>
                        <a:spcAft>
                          <a:spcPts val="0"/>
                        </a:spcAft>
                      </a:pPr>
                      <a:r>
                        <a:rPr lang="ru-R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645988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8280920" cy="1470025"/>
          </a:xfrm>
        </p:spPr>
        <p:txBody>
          <a:bodyPr>
            <a:noAutofit/>
          </a:bodyPr>
          <a:lstStyle/>
          <a:p>
            <a:pPr>
              <a:lnSpc>
                <a:spcPct val="115000"/>
              </a:lnSpc>
              <a:spcAft>
                <a:spcPts val="1000"/>
              </a:spcAft>
            </a:pPr>
            <a:r>
              <a:rPr lang="ru-RU" sz="1800" b="1" dirty="0">
                <a:solidFill>
                  <a:srgbClr val="C00000"/>
                </a:solidFill>
                <a:effectLst/>
                <a:latin typeface="Times New Roman"/>
                <a:ea typeface="Times New Roman"/>
                <a:cs typeface="Times New Roman"/>
              </a:rPr>
              <a:t>3. </a:t>
            </a:r>
            <a:r>
              <a:rPr lang="ru-RU" sz="1800" dirty="0">
                <a:effectLst/>
                <a:latin typeface="Times New Roman"/>
                <a:ea typeface="Times New Roman"/>
                <a:cs typeface="Times New Roman"/>
              </a:rPr>
              <a:t>Прочитайте текст и вставьте на место пропусков слова (словосочетания) из приведенного списка.</a:t>
            </a:r>
            <a:r>
              <a:rPr lang="ru-RU" sz="1800" dirty="0">
                <a:ea typeface="Calibri"/>
                <a:cs typeface="Times New Roman"/>
              </a:rPr>
              <a:t/>
            </a:r>
            <a:br>
              <a:rPr lang="ru-RU" sz="1800" dirty="0">
                <a:ea typeface="Calibri"/>
                <a:cs typeface="Times New Roman"/>
              </a:rPr>
            </a:br>
            <a:r>
              <a:rPr lang="ru-RU" sz="1800" dirty="0">
                <a:effectLst/>
                <a:latin typeface="Times New Roman"/>
                <a:ea typeface="Times New Roman"/>
                <a:cs typeface="Times New Roman"/>
              </a:rPr>
              <a:t> Возьмем простой железный гвоздь, обмотаем его проволокой и подключим ее к батарейке (рис. 1). Мы получим _________ (А), магнитные свойства которого можно наблюдать по притяжению к нему стальных гвоздиков. Для определения полюсов магнита можно воспользоваться магнитной стрелкой. Так, в точке А изображенного на рис. 2 соленоида находится _________ (Б). Также для определения _________ (В) магнита можно воспользоваться правилом _________ (Г).</a:t>
            </a:r>
            <a:r>
              <a:rPr lang="ru-RU" sz="1800" dirty="0">
                <a:ea typeface="Calibri"/>
                <a:cs typeface="Times New Roman"/>
              </a:rPr>
              <a:t/>
            </a:r>
            <a:br>
              <a:rPr lang="ru-RU" sz="1800" dirty="0">
                <a:ea typeface="Calibri"/>
                <a:cs typeface="Times New Roman"/>
              </a:rPr>
            </a:br>
            <a:endParaRPr lang="ru-RU"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826" y="2780928"/>
            <a:ext cx="59404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4653136"/>
            <a:ext cx="9036496" cy="2198038"/>
          </a:xfrm>
          <a:prstGeom prst="rect">
            <a:avLst/>
          </a:prstGeom>
        </p:spPr>
        <p:txBody>
          <a:bodyPr wrap="square">
            <a:spAutoFit/>
          </a:bodyPr>
          <a:lstStyle/>
          <a:p>
            <a:pPr>
              <a:lnSpc>
                <a:spcPct val="115000"/>
              </a:lnSpc>
              <a:spcAft>
                <a:spcPts val="1000"/>
              </a:spcAft>
            </a:pPr>
            <a:r>
              <a:rPr lang="ru-RU" b="1" dirty="0">
                <a:effectLst/>
                <a:latin typeface="Times New Roman"/>
                <a:ea typeface="Times New Roman"/>
                <a:cs typeface="Times New Roman"/>
              </a:rPr>
              <a:t>Список слов и словосочетаний:</a:t>
            </a:r>
            <a:endParaRPr lang="ru-RU" sz="1600" b="1" dirty="0">
              <a:ea typeface="Calibri"/>
              <a:cs typeface="Times New Roman"/>
            </a:endParaRPr>
          </a:p>
          <a:p>
            <a:pPr>
              <a:lnSpc>
                <a:spcPct val="115000"/>
              </a:lnSpc>
              <a:spcAft>
                <a:spcPts val="1000"/>
              </a:spcAft>
            </a:pPr>
            <a:r>
              <a:rPr lang="ru-RU" dirty="0">
                <a:effectLst/>
                <a:latin typeface="Times New Roman"/>
                <a:ea typeface="Times New Roman"/>
                <a:cs typeface="Times New Roman"/>
              </a:rPr>
              <a:t>1)  постоянный полосовой магнит</a:t>
            </a:r>
            <a:endParaRPr lang="ru-RU" sz="1600" dirty="0">
              <a:ea typeface="Calibri"/>
              <a:cs typeface="Times New Roman"/>
            </a:endParaRPr>
          </a:p>
          <a:p>
            <a:pPr>
              <a:lnSpc>
                <a:spcPct val="115000"/>
              </a:lnSpc>
              <a:spcAft>
                <a:spcPts val="1000"/>
              </a:spcAft>
            </a:pPr>
            <a:r>
              <a:rPr lang="ru-RU" dirty="0">
                <a:effectLst/>
                <a:latin typeface="Times New Roman"/>
                <a:ea typeface="Times New Roman"/>
                <a:cs typeface="Times New Roman"/>
              </a:rPr>
              <a:t>2)  электромагнит</a:t>
            </a:r>
            <a:endParaRPr lang="ru-RU" sz="1600" dirty="0">
              <a:ea typeface="Calibri"/>
              <a:cs typeface="Times New Roman"/>
            </a:endParaRPr>
          </a:p>
          <a:p>
            <a:pPr>
              <a:lnSpc>
                <a:spcPct val="115000"/>
              </a:lnSpc>
              <a:spcAft>
                <a:spcPts val="1000"/>
              </a:spcAft>
            </a:pPr>
            <a:r>
              <a:rPr lang="ru-RU" dirty="0">
                <a:effectLst/>
                <a:latin typeface="Times New Roman"/>
                <a:ea typeface="Times New Roman"/>
                <a:cs typeface="Times New Roman"/>
              </a:rPr>
              <a:t>3)  южный магнитный полюс</a:t>
            </a:r>
            <a:endParaRPr lang="ru-RU" sz="1600" dirty="0">
              <a:ea typeface="Calibri"/>
              <a:cs typeface="Times New Roman"/>
            </a:endParaRPr>
          </a:p>
          <a:p>
            <a:pPr>
              <a:lnSpc>
                <a:spcPct val="115000"/>
              </a:lnSpc>
              <a:spcAft>
                <a:spcPts val="1000"/>
              </a:spcAft>
            </a:pPr>
            <a:r>
              <a:rPr lang="ru-RU" dirty="0">
                <a:effectLst/>
                <a:latin typeface="Times New Roman"/>
                <a:ea typeface="Times New Roman"/>
                <a:cs typeface="Times New Roman"/>
              </a:rPr>
              <a:t>4)  северный магнитный полюс</a:t>
            </a:r>
            <a:endParaRPr lang="ru-RU" sz="1600" dirty="0">
              <a:ea typeface="Calibri"/>
              <a:cs typeface="Times New Roman"/>
            </a:endParaRPr>
          </a:p>
        </p:txBody>
      </p:sp>
      <p:sp>
        <p:nvSpPr>
          <p:cNvPr id="5" name="Прямоугольник 4"/>
          <p:cNvSpPr/>
          <p:nvPr/>
        </p:nvSpPr>
        <p:spPr>
          <a:xfrm>
            <a:off x="4930775" y="4841503"/>
            <a:ext cx="2286000" cy="1623008"/>
          </a:xfrm>
          <a:prstGeom prst="rect">
            <a:avLst/>
          </a:prstGeom>
        </p:spPr>
        <p:txBody>
          <a:bodyPr>
            <a:spAutoFit/>
          </a:bodyPr>
          <a:lstStyle/>
          <a:p>
            <a:pPr lvl="0">
              <a:lnSpc>
                <a:spcPct val="115000"/>
              </a:lnSpc>
              <a:spcAft>
                <a:spcPts val="1000"/>
              </a:spcAft>
            </a:pPr>
            <a:r>
              <a:rPr lang="ru-RU" dirty="0">
                <a:solidFill>
                  <a:prstClr val="black"/>
                </a:solidFill>
                <a:latin typeface="Times New Roman"/>
                <a:ea typeface="Times New Roman"/>
                <a:cs typeface="Times New Roman"/>
              </a:rPr>
              <a:t>5)  правой руки (буравчика)</a:t>
            </a:r>
            <a:endParaRPr lang="ru-RU" sz="1600" dirty="0">
              <a:solidFill>
                <a:prstClr val="black"/>
              </a:solidFill>
              <a:ea typeface="Calibri"/>
              <a:cs typeface="Times New Roman"/>
            </a:endParaRPr>
          </a:p>
          <a:p>
            <a:pPr lvl="0">
              <a:lnSpc>
                <a:spcPct val="115000"/>
              </a:lnSpc>
              <a:spcAft>
                <a:spcPts val="1000"/>
              </a:spcAft>
            </a:pPr>
            <a:r>
              <a:rPr lang="ru-RU" dirty="0">
                <a:solidFill>
                  <a:prstClr val="black"/>
                </a:solidFill>
                <a:latin typeface="Times New Roman"/>
                <a:ea typeface="Times New Roman"/>
                <a:cs typeface="Times New Roman"/>
              </a:rPr>
              <a:t>6)  левой руки</a:t>
            </a:r>
            <a:endParaRPr lang="ru-RU" sz="1600" dirty="0">
              <a:solidFill>
                <a:prstClr val="black"/>
              </a:solidFill>
              <a:ea typeface="Calibri"/>
              <a:cs typeface="Times New Roman"/>
            </a:endParaRPr>
          </a:p>
          <a:p>
            <a:pPr lvl="0">
              <a:lnSpc>
                <a:spcPct val="115000"/>
              </a:lnSpc>
              <a:spcAft>
                <a:spcPts val="1000"/>
              </a:spcAft>
            </a:pPr>
            <a:r>
              <a:rPr lang="ru-RU" dirty="0">
                <a:solidFill>
                  <a:prstClr val="black"/>
                </a:solidFill>
                <a:latin typeface="Times New Roman"/>
                <a:ea typeface="Times New Roman"/>
                <a:cs typeface="Times New Roman"/>
              </a:rPr>
              <a:t>7)  полюсов</a:t>
            </a:r>
            <a:endParaRPr lang="ru-RU" sz="1600" dirty="0">
              <a:solidFill>
                <a:prstClr val="black"/>
              </a:solidFill>
              <a:ea typeface="Calibri"/>
              <a:cs typeface="Times New Roman"/>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74952997"/>
              </p:ext>
            </p:extLst>
          </p:nvPr>
        </p:nvGraphicFramePr>
        <p:xfrm>
          <a:off x="4788024" y="6459538"/>
          <a:ext cx="4158357" cy="420624"/>
        </p:xfrm>
        <a:graphic>
          <a:graphicData uri="http://schemas.openxmlformats.org/drawingml/2006/table">
            <a:tbl>
              <a:tblPr firstRow="1" firstCol="1" bandRow="1"/>
              <a:tblGrid>
                <a:gridCol w="493954">
                  <a:extLst>
                    <a:ext uri="{9D8B030D-6E8A-4147-A177-3AD203B41FA5}">
                      <a16:colId xmlns="" xmlns:a16="http://schemas.microsoft.com/office/drawing/2014/main" val="20000"/>
                    </a:ext>
                  </a:extLst>
                </a:gridCol>
                <a:gridCol w="1246484">
                  <a:extLst>
                    <a:ext uri="{9D8B030D-6E8A-4147-A177-3AD203B41FA5}">
                      <a16:colId xmlns="" xmlns:a16="http://schemas.microsoft.com/office/drawing/2014/main" val="20001"/>
                    </a:ext>
                  </a:extLst>
                </a:gridCol>
                <a:gridCol w="1354280">
                  <a:extLst>
                    <a:ext uri="{9D8B030D-6E8A-4147-A177-3AD203B41FA5}">
                      <a16:colId xmlns="" xmlns:a16="http://schemas.microsoft.com/office/drawing/2014/main" val="20002"/>
                    </a:ext>
                  </a:extLst>
                </a:gridCol>
                <a:gridCol w="1063639">
                  <a:extLst>
                    <a:ext uri="{9D8B030D-6E8A-4147-A177-3AD203B41FA5}">
                      <a16:colId xmlns="" xmlns:a16="http://schemas.microsoft.com/office/drawing/2014/main" val="20003"/>
                    </a:ext>
                  </a:extLst>
                </a:gridCol>
              </a:tblGrid>
              <a:tr h="0">
                <a:tc>
                  <a:txBody>
                    <a:bodyPr/>
                    <a:lstStyle/>
                    <a:p>
                      <a:pPr algn="l">
                        <a:lnSpc>
                          <a:spcPct val="115000"/>
                        </a:lnSpc>
                        <a:spcAft>
                          <a:spcPts val="1000"/>
                        </a:spcAft>
                      </a:pPr>
                      <a:r>
                        <a:rPr lang="ru-RU" sz="1200">
                          <a:effectLst/>
                          <a:latin typeface="Times New Roman"/>
                          <a:ea typeface="Times New Roman"/>
                          <a:cs typeface="Times New Roman"/>
                        </a:rPr>
                        <a:t>А</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a:effectLst/>
                          <a:latin typeface="Times New Roman"/>
                          <a:ea typeface="Times New Roman"/>
                          <a:cs typeface="Times New Roman"/>
                        </a:rPr>
                        <a:t>Б</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a:effectLst/>
                          <a:latin typeface="Times New Roman"/>
                          <a:ea typeface="Times New Roman"/>
                          <a:cs typeface="Times New Roman"/>
                        </a:rPr>
                        <a:t>В</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a:effectLst/>
                          <a:latin typeface="Times New Roman"/>
                          <a:ea typeface="Times New Roman"/>
                          <a:cs typeface="Times New Roman"/>
                        </a:rPr>
                        <a:t>Г</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l">
                        <a:lnSpc>
                          <a:spcPct val="115000"/>
                        </a:lnSpc>
                        <a:spcAft>
                          <a:spcPts val="100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20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2607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4293096"/>
            <a:ext cx="7776864" cy="1752600"/>
          </a:xfrm>
        </p:spPr>
        <p:txBody>
          <a:bodyPr>
            <a:normAutofit fontScale="25000" lnSpcReduction="20000"/>
          </a:bodyPr>
          <a:lstStyle/>
          <a:p>
            <a:pPr>
              <a:lnSpc>
                <a:spcPct val="115000"/>
              </a:lnSpc>
              <a:spcAft>
                <a:spcPts val="0"/>
              </a:spcAft>
            </a:pPr>
            <a:r>
              <a:rPr lang="ru-RU" sz="5400" b="1" dirty="0">
                <a:solidFill>
                  <a:srgbClr val="000000"/>
                </a:solidFill>
                <a:effectLst/>
                <a:latin typeface="Times New Roman"/>
                <a:ea typeface="Times New Roman"/>
                <a:cs typeface="Times New Roman"/>
              </a:rPr>
              <a:t>Диапазоны слышимости некоторых представителей животного мира показаны на рисунке.</a:t>
            </a:r>
            <a:endParaRPr lang="ru-RU" sz="5400" b="1" dirty="0">
              <a:ea typeface="Calibri"/>
              <a:cs typeface="Times New Roman"/>
            </a:endParaRPr>
          </a:p>
          <a:p>
            <a:pPr>
              <a:lnSpc>
                <a:spcPct val="115000"/>
              </a:lnSpc>
              <a:spcAft>
                <a:spcPts val="0"/>
              </a:spcAft>
            </a:pPr>
            <a:r>
              <a:rPr lang="ru-RU" sz="5400" dirty="0">
                <a:solidFill>
                  <a:srgbClr val="181818"/>
                </a:solidFill>
                <a:effectLst/>
                <a:latin typeface="Times New Roman"/>
                <a:ea typeface="Times New Roman"/>
                <a:cs typeface="Times New Roman"/>
              </a:rPr>
              <a:t> </a:t>
            </a:r>
            <a:r>
              <a:rPr lang="ru-RU" sz="6400" dirty="0">
                <a:solidFill>
                  <a:srgbClr val="000000"/>
                </a:solidFill>
                <a:effectLst/>
                <a:latin typeface="Times New Roman"/>
                <a:ea typeface="Times New Roman"/>
                <a:cs typeface="Times New Roman"/>
              </a:rPr>
              <a:t>Выберите все верные утверждения.</a:t>
            </a:r>
            <a:endParaRPr lang="ru-RU" sz="6400" dirty="0">
              <a:ea typeface="Calibri"/>
              <a:cs typeface="Times New Roman"/>
            </a:endParaRPr>
          </a:p>
          <a:p>
            <a:pPr>
              <a:lnSpc>
                <a:spcPct val="115000"/>
              </a:lnSpc>
              <a:spcAft>
                <a:spcPts val="0"/>
              </a:spcAft>
            </a:pPr>
            <a:r>
              <a:rPr lang="ru-RU" sz="6400" b="1" dirty="0">
                <a:solidFill>
                  <a:srgbClr val="000000"/>
                </a:solidFill>
                <a:effectLst/>
                <a:latin typeface="Times New Roman"/>
                <a:ea typeface="Times New Roman"/>
                <a:cs typeface="Times New Roman"/>
              </a:rPr>
              <a:t>А.</a:t>
            </a:r>
            <a:r>
              <a:rPr lang="ru-RU" sz="6400" dirty="0">
                <a:solidFill>
                  <a:srgbClr val="000000"/>
                </a:solidFill>
                <a:effectLst/>
                <a:latin typeface="Times New Roman"/>
                <a:ea typeface="Times New Roman"/>
                <a:cs typeface="Times New Roman"/>
              </a:rPr>
              <a:t> Слуховой аппарат совы улавливает инфразвук.</a:t>
            </a:r>
            <a:endParaRPr lang="ru-RU" sz="6400" dirty="0">
              <a:ea typeface="Calibri"/>
              <a:cs typeface="Times New Roman"/>
            </a:endParaRPr>
          </a:p>
          <a:p>
            <a:pPr>
              <a:lnSpc>
                <a:spcPct val="115000"/>
              </a:lnSpc>
              <a:spcAft>
                <a:spcPts val="0"/>
              </a:spcAft>
            </a:pPr>
            <a:r>
              <a:rPr lang="ru-RU" sz="6400" b="1" dirty="0">
                <a:solidFill>
                  <a:srgbClr val="000000"/>
                </a:solidFill>
                <a:effectLst/>
                <a:latin typeface="Times New Roman"/>
                <a:ea typeface="Times New Roman"/>
                <a:cs typeface="Times New Roman"/>
              </a:rPr>
              <a:t>В.</a:t>
            </a:r>
            <a:r>
              <a:rPr lang="ru-RU" sz="6400" dirty="0">
                <a:solidFill>
                  <a:srgbClr val="000000"/>
                </a:solidFill>
                <a:effectLst/>
                <a:latin typeface="Times New Roman"/>
                <a:ea typeface="Times New Roman"/>
                <a:cs typeface="Times New Roman"/>
              </a:rPr>
              <a:t> Большинство животных, представленных на схеме, слышат в ультразвуковом диапазоне.</a:t>
            </a:r>
            <a:endParaRPr lang="ru-RU" sz="6400" dirty="0">
              <a:ea typeface="Calibri"/>
              <a:cs typeface="Times New Roman"/>
            </a:endParaRPr>
          </a:p>
          <a:p>
            <a:pPr>
              <a:lnSpc>
                <a:spcPct val="115000"/>
              </a:lnSpc>
              <a:spcAft>
                <a:spcPts val="0"/>
              </a:spcAft>
            </a:pPr>
            <a:r>
              <a:rPr lang="ru-RU" sz="6400" b="1" dirty="0">
                <a:solidFill>
                  <a:srgbClr val="000000"/>
                </a:solidFill>
                <a:effectLst/>
                <a:latin typeface="Times New Roman"/>
                <a:ea typeface="Times New Roman"/>
                <a:cs typeface="Times New Roman"/>
              </a:rPr>
              <a:t>С.</a:t>
            </a:r>
            <a:r>
              <a:rPr lang="ru-RU" sz="6400" dirty="0">
                <a:solidFill>
                  <a:srgbClr val="000000"/>
                </a:solidFill>
                <a:effectLst/>
                <a:latin typeface="Times New Roman"/>
                <a:ea typeface="Times New Roman"/>
                <a:cs typeface="Times New Roman"/>
              </a:rPr>
              <a:t> Слуховой диапазон человека шире, чем у слона.</a:t>
            </a:r>
            <a:endParaRPr lang="ru-RU" sz="6400" dirty="0">
              <a:ea typeface="Calibri"/>
              <a:cs typeface="Times New Roman"/>
            </a:endParaRPr>
          </a:p>
          <a:p>
            <a:pPr>
              <a:lnSpc>
                <a:spcPct val="115000"/>
              </a:lnSpc>
              <a:spcAft>
                <a:spcPts val="0"/>
              </a:spcAft>
            </a:pPr>
            <a:r>
              <a:rPr lang="ru-RU" sz="6400" b="1" dirty="0">
                <a:solidFill>
                  <a:srgbClr val="000000"/>
                </a:solidFill>
                <a:effectLst/>
                <a:latin typeface="Times New Roman"/>
                <a:ea typeface="Times New Roman"/>
                <a:cs typeface="Times New Roman"/>
              </a:rPr>
              <a:t>Д.</a:t>
            </a:r>
            <a:r>
              <a:rPr lang="ru-RU" sz="6400" dirty="0">
                <a:solidFill>
                  <a:srgbClr val="000000"/>
                </a:solidFill>
                <a:effectLst/>
                <a:latin typeface="Times New Roman"/>
                <a:ea typeface="Times New Roman"/>
                <a:cs typeface="Times New Roman"/>
              </a:rPr>
              <a:t> Все морские млекопитающие на схеме воспринимают ультразвук.</a:t>
            </a:r>
            <a:endParaRPr lang="ru-RU" sz="6400" dirty="0">
              <a:ea typeface="Calibri"/>
              <a:cs typeface="Times New Roman"/>
            </a:endParaRPr>
          </a:p>
          <a:p>
            <a:pPr>
              <a:lnSpc>
                <a:spcPct val="115000"/>
              </a:lnSpc>
              <a:spcAft>
                <a:spcPts val="0"/>
              </a:spcAft>
            </a:pPr>
            <a:r>
              <a:rPr lang="ru-RU" sz="6400" b="1" dirty="0">
                <a:solidFill>
                  <a:srgbClr val="000000"/>
                </a:solidFill>
                <a:effectLst/>
                <a:latin typeface="Times New Roman"/>
                <a:ea typeface="Times New Roman"/>
                <a:cs typeface="Times New Roman"/>
              </a:rPr>
              <a:t>Е.</a:t>
            </a:r>
            <a:r>
              <a:rPr lang="ru-RU" sz="6400" dirty="0">
                <a:solidFill>
                  <a:srgbClr val="000000"/>
                </a:solidFill>
                <a:effectLst/>
                <a:latin typeface="Times New Roman"/>
                <a:ea typeface="Times New Roman"/>
                <a:cs typeface="Times New Roman"/>
              </a:rPr>
              <a:t> Летучая мышь воспринимает только ультразвук.</a:t>
            </a:r>
            <a:endParaRPr lang="ru-RU" sz="6400" dirty="0">
              <a:ea typeface="Calibri"/>
              <a:cs typeface="Times New Roman"/>
            </a:endParaRPr>
          </a:p>
        </p:txBody>
      </p:sp>
      <p:pic>
        <p:nvPicPr>
          <p:cNvPr id="4" name="Рисунок 3" descr="https://fsd.multiurok.ru/html/2021/12/29/s_61cc306e8072f/phpz5A2rI_Estestvenno-nauchnaya-gramotnost-na-urokah-fiziki-9-klass_html_118363e40f2a047a.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5544616" cy="4104456"/>
          </a:xfrm>
          <a:prstGeom prst="rect">
            <a:avLst/>
          </a:prstGeom>
          <a:noFill/>
          <a:ln>
            <a:noFill/>
          </a:ln>
        </p:spPr>
      </p:pic>
      <p:graphicFrame>
        <p:nvGraphicFramePr>
          <p:cNvPr id="5" name="Таблица 4"/>
          <p:cNvGraphicFramePr>
            <a:graphicFrameLocks noGrp="1"/>
          </p:cNvGraphicFramePr>
          <p:nvPr>
            <p:extLst>
              <p:ext uri="{D42A27DB-BD31-4B8C-83A1-F6EECF244321}">
                <p14:modId xmlns:p14="http://schemas.microsoft.com/office/powerpoint/2010/main" val="4104593408"/>
              </p:ext>
            </p:extLst>
          </p:nvPr>
        </p:nvGraphicFramePr>
        <p:xfrm>
          <a:off x="7596336" y="6248609"/>
          <a:ext cx="1368152" cy="576064"/>
        </p:xfrm>
        <a:graphic>
          <a:graphicData uri="http://schemas.openxmlformats.org/drawingml/2006/table">
            <a:tbl>
              <a:tblPr firstRow="1" firstCol="1" bandRow="1"/>
              <a:tblGrid>
                <a:gridCol w="504056">
                  <a:extLst>
                    <a:ext uri="{9D8B030D-6E8A-4147-A177-3AD203B41FA5}">
                      <a16:colId xmlns="" xmlns:a16="http://schemas.microsoft.com/office/drawing/2014/main" val="20000"/>
                    </a:ext>
                  </a:extLst>
                </a:gridCol>
                <a:gridCol w="432048">
                  <a:extLst>
                    <a:ext uri="{9D8B030D-6E8A-4147-A177-3AD203B41FA5}">
                      <a16:colId xmlns="" xmlns:a16="http://schemas.microsoft.com/office/drawing/2014/main" val="20001"/>
                    </a:ext>
                  </a:extLst>
                </a:gridCol>
                <a:gridCol w="432048">
                  <a:extLst>
                    <a:ext uri="{9D8B030D-6E8A-4147-A177-3AD203B41FA5}">
                      <a16:colId xmlns="" xmlns:a16="http://schemas.microsoft.com/office/drawing/2014/main" val="20002"/>
                    </a:ext>
                  </a:extLst>
                </a:gridCol>
              </a:tblGrid>
              <a:tr h="576064">
                <a:tc>
                  <a:txBody>
                    <a:bodyPr/>
                    <a:lstStyle/>
                    <a:p>
                      <a:pPr algn="ctr">
                        <a:lnSpc>
                          <a:spcPct val="115000"/>
                        </a:lnSpc>
                        <a:spcAft>
                          <a:spcPts val="1000"/>
                        </a:spcAft>
                      </a:pPr>
                      <a:r>
                        <a:rPr lang="ru-RU" sz="120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6" name="Заголовок 1"/>
          <p:cNvSpPr>
            <a:spLocks noGrp="1"/>
          </p:cNvSpPr>
          <p:nvPr>
            <p:ph type="ctrTitle"/>
          </p:nvPr>
        </p:nvSpPr>
        <p:spPr>
          <a:xfrm>
            <a:off x="0" y="116633"/>
            <a:ext cx="395536" cy="504056"/>
          </a:xfrm>
        </p:spPr>
        <p:txBody>
          <a:bodyPr>
            <a:normAutofit fontScale="90000"/>
          </a:bodyPr>
          <a:lstStyle/>
          <a:p>
            <a:r>
              <a:rPr lang="ru-RU" dirty="0">
                <a:solidFill>
                  <a:srgbClr val="C00000"/>
                </a:solidFill>
              </a:rPr>
              <a:t>4</a:t>
            </a:r>
          </a:p>
        </p:txBody>
      </p:sp>
    </p:spTree>
    <p:extLst>
      <p:ext uri="{BB962C8B-B14F-4D97-AF65-F5344CB8AC3E}">
        <p14:creationId xmlns:p14="http://schemas.microsoft.com/office/powerpoint/2010/main" val="988597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46448" cy="1143000"/>
          </a:xfrm>
        </p:spPr>
        <p:txBody>
          <a:bodyPr/>
          <a:lstStyle/>
          <a:p>
            <a:r>
              <a:rPr lang="ru-RU" dirty="0">
                <a:solidFill>
                  <a:srgbClr val="C00000"/>
                </a:solidFill>
              </a:rPr>
              <a:t>5.</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0809593"/>
              </p:ext>
            </p:extLst>
          </p:nvPr>
        </p:nvGraphicFramePr>
        <p:xfrm>
          <a:off x="251520" y="2780926"/>
          <a:ext cx="8064897" cy="3005296"/>
        </p:xfrm>
        <a:graphic>
          <a:graphicData uri="http://schemas.openxmlformats.org/drawingml/2006/table">
            <a:tbl>
              <a:tblPr firstRow="1" firstCol="1" bandRow="1"/>
              <a:tblGrid>
                <a:gridCol w="2096873">
                  <a:extLst>
                    <a:ext uri="{9D8B030D-6E8A-4147-A177-3AD203B41FA5}">
                      <a16:colId xmlns="" xmlns:a16="http://schemas.microsoft.com/office/drawing/2014/main" val="20000"/>
                    </a:ext>
                  </a:extLst>
                </a:gridCol>
                <a:gridCol w="1908692">
                  <a:extLst>
                    <a:ext uri="{9D8B030D-6E8A-4147-A177-3AD203B41FA5}">
                      <a16:colId xmlns="" xmlns:a16="http://schemas.microsoft.com/office/drawing/2014/main" val="20001"/>
                    </a:ext>
                  </a:extLst>
                </a:gridCol>
                <a:gridCol w="2096873">
                  <a:extLst>
                    <a:ext uri="{9D8B030D-6E8A-4147-A177-3AD203B41FA5}">
                      <a16:colId xmlns="" xmlns:a16="http://schemas.microsoft.com/office/drawing/2014/main" val="20002"/>
                    </a:ext>
                  </a:extLst>
                </a:gridCol>
                <a:gridCol w="1962459">
                  <a:extLst>
                    <a:ext uri="{9D8B030D-6E8A-4147-A177-3AD203B41FA5}">
                      <a16:colId xmlns="" xmlns:a16="http://schemas.microsoft.com/office/drawing/2014/main" val="20003"/>
                    </a:ext>
                  </a:extLst>
                </a:gridCol>
              </a:tblGrid>
              <a:tr h="576064">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Аисты</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2</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Колибри</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35–50</a:t>
                      </a:r>
                      <a:endParaRPr lang="ru-RU" sz="200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576064">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Бабочки-капустницы</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до 9</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Комары</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300–600</a:t>
                      </a:r>
                      <a:endParaRPr lang="ru-RU" sz="200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576064">
                <a:tc>
                  <a:txBody>
                    <a:bodyPr/>
                    <a:lstStyle/>
                    <a:p>
                      <a:pPr>
                        <a:lnSpc>
                          <a:spcPct val="115000"/>
                        </a:lnSpc>
                        <a:spcAft>
                          <a:spcPts val="0"/>
                        </a:spcAft>
                      </a:pPr>
                      <a:r>
                        <a:rPr lang="ru-RU" sz="2000">
                          <a:solidFill>
                            <a:srgbClr val="000000"/>
                          </a:solidFill>
                          <a:effectLst/>
                          <a:latin typeface="Times New Roman"/>
                          <a:ea typeface="Times New Roman"/>
                          <a:cs typeface="Times New Roman"/>
                        </a:rPr>
                        <a:t>Воробьи</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до 13</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Мухи комнатные</a:t>
                      </a:r>
                      <a:endParaRPr lang="ru-RU" sz="2000" dirty="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190–330</a:t>
                      </a:r>
                      <a:endParaRPr lang="ru-RU" sz="2000" dirty="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576064">
                <a:tc>
                  <a:txBody>
                    <a:bodyPr/>
                    <a:lstStyle/>
                    <a:p>
                      <a:pPr>
                        <a:lnSpc>
                          <a:spcPct val="115000"/>
                        </a:lnSpc>
                        <a:spcAft>
                          <a:spcPts val="0"/>
                        </a:spcAft>
                      </a:pPr>
                      <a:r>
                        <a:rPr lang="ru-RU" sz="2000">
                          <a:solidFill>
                            <a:srgbClr val="000000"/>
                          </a:solidFill>
                          <a:effectLst/>
                          <a:latin typeface="Times New Roman"/>
                          <a:ea typeface="Times New Roman"/>
                          <a:cs typeface="Times New Roman"/>
                        </a:rPr>
                        <a:t>Вороны</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3–4</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Пчелы</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dirty="0">
                          <a:solidFill>
                            <a:srgbClr val="000000"/>
                          </a:solidFill>
                          <a:effectLst/>
                          <a:latin typeface="Times New Roman"/>
                          <a:ea typeface="Times New Roman"/>
                          <a:cs typeface="Times New Roman"/>
                        </a:rPr>
                        <a:t>200–250</a:t>
                      </a:r>
                      <a:endParaRPr lang="ru-RU" sz="2000" dirty="0">
                        <a:effectLst/>
                        <a:latin typeface="Calibri"/>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576064">
                <a:tc>
                  <a:txBody>
                    <a:bodyPr/>
                    <a:lstStyle/>
                    <a:p>
                      <a:pPr>
                        <a:lnSpc>
                          <a:spcPct val="115000"/>
                        </a:lnSpc>
                        <a:spcAft>
                          <a:spcPts val="0"/>
                        </a:spcAft>
                      </a:pPr>
                      <a:r>
                        <a:rPr lang="ru-RU" sz="2000">
                          <a:solidFill>
                            <a:srgbClr val="000000"/>
                          </a:solidFill>
                          <a:effectLst/>
                          <a:latin typeface="Times New Roman"/>
                          <a:ea typeface="Times New Roman"/>
                          <a:cs typeface="Times New Roman"/>
                        </a:rPr>
                        <a:t>Жуки майские</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000">
                          <a:solidFill>
                            <a:srgbClr val="000000"/>
                          </a:solidFill>
                          <a:effectLst/>
                          <a:latin typeface="Times New Roman"/>
                          <a:ea typeface="Times New Roman"/>
                          <a:cs typeface="Times New Roman"/>
                        </a:rPr>
                        <a:t>45</a:t>
                      </a:r>
                      <a:endParaRPr lang="ru-RU" sz="2000">
                        <a:effectLst/>
                        <a:latin typeface="Calibri"/>
                        <a:ea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2000" dirty="0">
                        <a:effectLst/>
                        <a:latin typeface="Calibri"/>
                        <a:cs typeface="Times New Roman"/>
                      </a:endParaRPr>
                    </a:p>
                  </a:txBody>
                  <a:tcPr marL="73025"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2000" dirty="0">
                        <a:effectLst/>
                        <a:latin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
        <p:nvSpPr>
          <p:cNvPr id="5" name="Rectangle 1"/>
          <p:cNvSpPr>
            <a:spLocks noChangeArrowheads="1"/>
          </p:cNvSpPr>
          <p:nvPr/>
        </p:nvSpPr>
        <p:spPr bwMode="auto">
          <a:xfrm>
            <a:off x="899592" y="188640"/>
            <a:ext cx="763284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В таблице указана частота колебаний крыльев для некоторых насекомых и птиц. Полет какой из птиц человек в состоянии слышать?</a:t>
            </a:r>
            <a:endParaRPr kumimoji="0" lang="ru-RU"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 name="Прямоугольник 5"/>
          <p:cNvSpPr/>
          <p:nvPr/>
        </p:nvSpPr>
        <p:spPr>
          <a:xfrm>
            <a:off x="6804248" y="6179152"/>
            <a:ext cx="2088232" cy="304699"/>
          </a:xfrm>
          <a:prstGeom prst="rect">
            <a:avLst/>
          </a:prstGeom>
        </p:spPr>
        <p:txBody>
          <a:bodyPr wrap="square">
            <a:spAutoFit/>
          </a:bodyPr>
          <a:lstStyle/>
          <a:p>
            <a:pPr lvl="0" algn="ctr">
              <a:lnSpc>
                <a:spcPct val="115000"/>
              </a:lnSpc>
              <a:spcAft>
                <a:spcPts val="1000"/>
              </a:spcAft>
            </a:pPr>
            <a:r>
              <a:rPr lang="ru-RU" sz="1200" dirty="0">
                <a:solidFill>
                  <a:prstClr val="black"/>
                </a:solidFill>
                <a:latin typeface="Times New Roman"/>
                <a:ea typeface="Times New Roman"/>
                <a:cs typeface="Times New Roman"/>
              </a:rPr>
              <a:t> </a:t>
            </a:r>
            <a:endParaRPr lang="ru-RU" sz="1100" dirty="0">
              <a:solidFill>
                <a:prstClr val="black"/>
              </a:solidFill>
              <a:ea typeface="Calibri"/>
              <a:cs typeface="Times New Roman"/>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580059828"/>
              </p:ext>
            </p:extLst>
          </p:nvPr>
        </p:nvGraphicFramePr>
        <p:xfrm>
          <a:off x="6948264" y="6041992"/>
          <a:ext cx="1944216" cy="274320"/>
        </p:xfrm>
        <a:graphic>
          <a:graphicData uri="http://schemas.openxmlformats.org/drawingml/2006/table">
            <a:tbl>
              <a:tblPr firstRow="1" firstCol="1" bandRow="1"/>
              <a:tblGrid>
                <a:gridCol w="1944216">
                  <a:extLst>
                    <a:ext uri="{9D8B030D-6E8A-4147-A177-3AD203B41FA5}">
                      <a16:colId xmlns="" xmlns:a16="http://schemas.microsoft.com/office/drawing/2014/main" val="20000"/>
                    </a:ext>
                  </a:extLst>
                </a:gridCol>
              </a:tblGrid>
              <a:tr h="187424">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182717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888</Words>
  <Application>Microsoft Office PowerPoint</Application>
  <PresentationFormat>Экран (4:3)</PresentationFormat>
  <Paragraphs>249</Paragraphs>
  <Slides>29</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29</vt:i4>
      </vt:variant>
    </vt:vector>
  </HeadingPairs>
  <TitlesOfParts>
    <vt:vector size="35" baseType="lpstr">
      <vt:lpstr>Тема Office</vt:lpstr>
      <vt:lpstr>1_Тема Office</vt:lpstr>
      <vt:lpstr>2_Тема Office</vt:lpstr>
      <vt:lpstr>3_Тема Office</vt:lpstr>
      <vt:lpstr>4_Тема Office</vt:lpstr>
      <vt:lpstr>5_Тема Office</vt:lpstr>
      <vt:lpstr>«Знания и только знания  делают человека  свободным   и великим»                                                              Писарев Д. И. </vt:lpstr>
      <vt:lpstr>Цель урока: Закрепление знаний и умений при решении  в формате ОГЭ Задача: совершенствовать умения и навыки решать задачи разного уровня сложности </vt:lpstr>
      <vt:lpstr> Класс делится на группы. В каждой группе выбирается командир, который  координирует работу  группы, отмечает активность учащихся в группе.</vt:lpstr>
      <vt:lpstr>Презентация PowerPoint</vt:lpstr>
      <vt:lpstr>1.   Установите соответствие между приборами и физическими величинами, которые они измеряют. К каждой позиции первого столбца подберите соответствующую позицию второго и запишите в таблицу выбранные цифры под соответствующими буквами. </vt:lpstr>
      <vt:lpstr>2. Установите соответствие между формулами для расчета физических величин и названиями этих величин. В формулах использованы обозначения:   — плотность; h  — высота столба жидкости, V  — объем тела, g  — ускорение свободного падения. К каждой позиции первого столбца подберите соответствующую позицию второго столбца и запишите в таблицу выбранные цифры под соответствующими буквами. </vt:lpstr>
      <vt:lpstr>3. Прочитайте текст и вставьте на место пропусков слова (словосочетания) из приведенного списка.  Возьмем простой железный гвоздь, обмотаем его проволокой и подключим ее к батарейке (рис. 1). Мы получим _________ (А), магнитные свойства которого можно наблюдать по притяжению к нему стальных гвоздиков. Для определения полюсов магнита можно воспользоваться магнитной стрелкой. Так, в точке А изображенного на рис. 2 соленоида находится _________ (Б). Также для определения _________ (В) магнита можно воспользоваться правилом _________ (Г). </vt:lpstr>
      <vt:lpstr>4</vt:lpstr>
      <vt:lpstr>5.</vt:lpstr>
      <vt:lpstr>6.</vt:lpstr>
      <vt:lpstr>Презентация PowerPoint</vt:lpstr>
      <vt:lpstr>7. Прочитайте текст и вставьте на места пропусков слова (словосочетания) из приведенного списка.</vt:lpstr>
      <vt:lpstr>Запишите в таблицу выбранные цифры под соответствующими буквами.  Цифры могут повторяться.   </vt:lpstr>
      <vt:lpstr>       8.   Резиновый шарик с легко растягивающейся оболочкой, надутый на вершине высокой горы, переносят с вершины этой горы к ее подножию. Как изменяются по мере опускания шарика следующие физические величины: давление воздуха снаружи шарика, плотность воздуха внутри шарика? Температуру воздуха везде считать постоянной. Для каждой величины определите соответствующий характер изменения: 1)  увеличилась 2)  уменьшилась 3)  не изменилась</vt:lpstr>
      <vt:lpstr>       9. Ученик провел опыты по изучению силы трения скольжения, равномерно перемещая брусок с грузами по горизонтальным поверхностям с помощью динамометра (см. рис.).   Результаты измерений массы бруска с грузами m, площади соприкосновения бруска и поверхности S и приложенной силы F он представил в таблице.  </vt:lpstr>
      <vt:lpstr>      На основании выполненных измерений можно утверждать, что сила трения скольжения   1)  не зависит от площади соприкосновения бруска и поверхности 2)  увеличивается с увеличением площади соприкасаемых поверхностей 3)  увеличивается с увеличением массы бруска 4)  зависит от рода соприкасающихся поверхностей </vt:lpstr>
      <vt:lpstr>10.</vt:lpstr>
      <vt:lpstr>Презентация PowerPoint</vt:lpstr>
      <vt:lpstr>Презентация PowerPoint</vt:lpstr>
      <vt:lpstr>Презентация PowerPoint</vt:lpstr>
      <vt:lpstr>Совет № 1. Узнайте все об ОГЭ на сайте ФИПИ </vt:lpstr>
      <vt:lpstr>Совет № 2. Изучите темы, которые будут проверять на ОГЭ </vt:lpstr>
      <vt:lpstr>Совет № 3. Отрабатывайте каждую формулу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«Знания и только знания  делают человека  свободным   и великим»                                                              Писарев Д. И.</dc:title>
  <dc:creator>Пользователь Windows</dc:creator>
  <cp:lastModifiedBy>Пользователь</cp:lastModifiedBy>
  <cp:revision>39</cp:revision>
  <dcterms:created xsi:type="dcterms:W3CDTF">2024-02-13T07:50:56Z</dcterms:created>
  <dcterms:modified xsi:type="dcterms:W3CDTF">2024-02-27T03:50:00Z</dcterms:modified>
</cp:coreProperties>
</file>